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7.jpg" ContentType="image/pn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8"/>
  </p:notesMasterIdLst>
  <p:sldIdLst>
    <p:sldId id="257" r:id="rId2"/>
    <p:sldId id="401" r:id="rId3"/>
    <p:sldId id="309" r:id="rId4"/>
    <p:sldId id="263" r:id="rId5"/>
    <p:sldId id="354" r:id="rId6"/>
    <p:sldId id="259" r:id="rId7"/>
    <p:sldId id="391" r:id="rId8"/>
    <p:sldId id="324" r:id="rId9"/>
    <p:sldId id="360" r:id="rId10"/>
    <p:sldId id="358" r:id="rId11"/>
    <p:sldId id="365" r:id="rId12"/>
    <p:sldId id="362" r:id="rId13"/>
    <p:sldId id="363" r:id="rId14"/>
    <p:sldId id="361" r:id="rId15"/>
    <p:sldId id="364" r:id="rId16"/>
    <p:sldId id="383" r:id="rId17"/>
    <p:sldId id="384" r:id="rId18"/>
    <p:sldId id="325" r:id="rId19"/>
    <p:sldId id="371" r:id="rId20"/>
    <p:sldId id="388" r:id="rId21"/>
    <p:sldId id="377" r:id="rId22"/>
    <p:sldId id="392" r:id="rId23"/>
    <p:sldId id="393" r:id="rId24"/>
    <p:sldId id="394" r:id="rId25"/>
    <p:sldId id="395" r:id="rId26"/>
    <p:sldId id="378" r:id="rId27"/>
    <p:sldId id="379" r:id="rId28"/>
    <p:sldId id="396" r:id="rId29"/>
    <p:sldId id="397" r:id="rId30"/>
    <p:sldId id="380" r:id="rId31"/>
    <p:sldId id="382" r:id="rId32"/>
    <p:sldId id="398" r:id="rId33"/>
    <p:sldId id="399" r:id="rId34"/>
    <p:sldId id="334" r:id="rId35"/>
    <p:sldId id="389" r:id="rId36"/>
    <p:sldId id="33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4660"/>
  </p:normalViewPr>
  <p:slideViewPr>
    <p:cSldViewPr snapToGrid="0">
      <p:cViewPr varScale="1">
        <p:scale>
          <a:sx n="91" d="100"/>
          <a:sy n="91" d="100"/>
        </p:scale>
        <p:origin x="470"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3AE7AE-AE07-413A-84A6-0F0A9EE77E24}" type="datetimeFigureOut">
              <a:rPr lang="en-IN" smtClean="0"/>
              <a:t>03-11-2023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A5E8D-AB48-4102-B91B-4A1430E5A52E}" type="slidenum">
              <a:rPr lang="en-IN" smtClean="0"/>
              <a:t>‹#›</a:t>
            </a:fld>
            <a:endParaRPr lang="en-IN"/>
          </a:p>
        </p:txBody>
      </p:sp>
    </p:spTree>
    <p:extLst>
      <p:ext uri="{BB962C8B-B14F-4D97-AF65-F5344CB8AC3E}">
        <p14:creationId xmlns:p14="http://schemas.microsoft.com/office/powerpoint/2010/main" val="2411777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77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866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868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914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590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606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51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479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5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5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474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5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5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304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08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5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28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5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781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3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940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e2f60f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e2f60f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233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500542-4797-46F2-BF07-55D90A3E98EB}" type="datetimeFigureOut">
              <a:rPr lang="en-IN" smtClean="0"/>
              <a:t>03-11-2023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D28D42-568E-4F4C-B066-9F1FEF6901F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51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500542-4797-46F2-BF07-55D90A3E98EB}" type="datetimeFigureOut">
              <a:rPr lang="en-IN" smtClean="0"/>
              <a:t>03-11-2023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D28D42-568E-4F4C-B066-9F1FEF6901F1}" type="slidenum">
              <a:rPr lang="en-IN" smtClean="0"/>
              <a:t>‹#›</a:t>
            </a:fld>
            <a:endParaRPr lang="en-IN"/>
          </a:p>
        </p:txBody>
      </p:sp>
    </p:spTree>
    <p:extLst>
      <p:ext uri="{BB962C8B-B14F-4D97-AF65-F5344CB8AC3E}">
        <p14:creationId xmlns:p14="http://schemas.microsoft.com/office/powerpoint/2010/main" val="801243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500542-4797-46F2-BF07-55D90A3E98EB}" type="datetimeFigureOut">
              <a:rPr lang="en-IN" smtClean="0"/>
              <a:t>03-11-2023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D28D42-568E-4F4C-B066-9F1FEF6901F1}" type="slidenum">
              <a:rPr lang="en-IN" smtClean="0"/>
              <a:t>‹#›</a:t>
            </a:fld>
            <a:endParaRPr lang="en-IN"/>
          </a:p>
        </p:txBody>
      </p:sp>
    </p:spTree>
    <p:extLst>
      <p:ext uri="{BB962C8B-B14F-4D97-AF65-F5344CB8AC3E}">
        <p14:creationId xmlns:p14="http://schemas.microsoft.com/office/powerpoint/2010/main" val="739787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1500542-4797-46F2-BF07-55D90A3E98EB}" type="datetimeFigureOut">
              <a:rPr lang="en-IN" smtClean="0"/>
              <a:t>03-11-2023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5D28D42-568E-4F4C-B066-9F1FEF6901F1}" type="slidenum">
              <a:rPr lang="en-IN" smtClean="0"/>
              <a:t>‹#›</a:t>
            </a:fld>
            <a:endParaRPr lang="en-IN"/>
          </a:p>
        </p:txBody>
      </p:sp>
    </p:spTree>
    <p:extLst>
      <p:ext uri="{BB962C8B-B14F-4D97-AF65-F5344CB8AC3E}">
        <p14:creationId xmlns:p14="http://schemas.microsoft.com/office/powerpoint/2010/main" val="276151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500542-4797-46F2-BF07-55D90A3E98EB}" type="datetimeFigureOut">
              <a:rPr lang="en-IN" smtClean="0"/>
              <a:t>03-11-2023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D28D42-568E-4F4C-B066-9F1FEF6901F1}" type="slidenum">
              <a:rPr lang="en-IN" smtClean="0"/>
              <a:t>‹#›</a:t>
            </a:fld>
            <a:endParaRPr lang="en-IN"/>
          </a:p>
        </p:txBody>
      </p:sp>
    </p:spTree>
    <p:extLst>
      <p:ext uri="{BB962C8B-B14F-4D97-AF65-F5344CB8AC3E}">
        <p14:creationId xmlns:p14="http://schemas.microsoft.com/office/powerpoint/2010/main" val="183988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500542-4797-46F2-BF07-55D90A3E98EB}" type="datetimeFigureOut">
              <a:rPr lang="en-IN" smtClean="0"/>
              <a:t>03-11-2023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D28D42-568E-4F4C-B066-9F1FEF6901F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004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500542-4797-46F2-BF07-55D90A3E98EB}" type="datetimeFigureOut">
              <a:rPr lang="en-IN" smtClean="0"/>
              <a:t>03-11-2023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D28D42-568E-4F4C-B066-9F1FEF6901F1}" type="slidenum">
              <a:rPr lang="en-IN" smtClean="0"/>
              <a:t>‹#›</a:t>
            </a:fld>
            <a:endParaRPr lang="en-IN"/>
          </a:p>
        </p:txBody>
      </p:sp>
    </p:spTree>
    <p:extLst>
      <p:ext uri="{BB962C8B-B14F-4D97-AF65-F5344CB8AC3E}">
        <p14:creationId xmlns:p14="http://schemas.microsoft.com/office/powerpoint/2010/main" val="2774614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500542-4797-46F2-BF07-55D90A3E98EB}" type="datetimeFigureOut">
              <a:rPr lang="en-IN" smtClean="0"/>
              <a:t>03-11-2023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5D28D42-568E-4F4C-B066-9F1FEF6901F1}" type="slidenum">
              <a:rPr lang="en-IN" smtClean="0"/>
              <a:t>‹#›</a:t>
            </a:fld>
            <a:endParaRPr lang="en-IN"/>
          </a:p>
        </p:txBody>
      </p:sp>
    </p:spTree>
    <p:extLst>
      <p:ext uri="{BB962C8B-B14F-4D97-AF65-F5344CB8AC3E}">
        <p14:creationId xmlns:p14="http://schemas.microsoft.com/office/powerpoint/2010/main" val="3041012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500542-4797-46F2-BF07-55D90A3E98EB}" type="datetimeFigureOut">
              <a:rPr lang="en-IN" smtClean="0"/>
              <a:t>03-11-2023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5D28D42-568E-4F4C-B066-9F1FEF6901F1}" type="slidenum">
              <a:rPr lang="en-IN" smtClean="0"/>
              <a:t>‹#›</a:t>
            </a:fld>
            <a:endParaRPr lang="en-IN"/>
          </a:p>
        </p:txBody>
      </p:sp>
    </p:spTree>
    <p:extLst>
      <p:ext uri="{BB962C8B-B14F-4D97-AF65-F5344CB8AC3E}">
        <p14:creationId xmlns:p14="http://schemas.microsoft.com/office/powerpoint/2010/main" val="283703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1500542-4797-46F2-BF07-55D90A3E98EB}" type="datetimeFigureOut">
              <a:rPr lang="en-IN" smtClean="0"/>
              <a:t>03-11-2023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E5D28D42-568E-4F4C-B066-9F1FEF6901F1}" type="slidenum">
              <a:rPr lang="en-IN" smtClean="0"/>
              <a:t>‹#›</a:t>
            </a:fld>
            <a:endParaRPr lang="en-IN"/>
          </a:p>
        </p:txBody>
      </p:sp>
    </p:spTree>
    <p:extLst>
      <p:ext uri="{BB962C8B-B14F-4D97-AF65-F5344CB8AC3E}">
        <p14:creationId xmlns:p14="http://schemas.microsoft.com/office/powerpoint/2010/main" val="2838350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500542-4797-46F2-BF07-55D90A3E98EB}" type="datetimeFigureOut">
              <a:rPr lang="en-IN" smtClean="0"/>
              <a:t>03-11-2023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5D28D42-568E-4F4C-B066-9F1FEF6901F1}" type="slidenum">
              <a:rPr lang="en-IN" smtClean="0"/>
              <a:t>‹#›</a:t>
            </a:fld>
            <a:endParaRPr lang="en-IN"/>
          </a:p>
        </p:txBody>
      </p:sp>
    </p:spTree>
    <p:extLst>
      <p:ext uri="{BB962C8B-B14F-4D97-AF65-F5344CB8AC3E}">
        <p14:creationId xmlns:p14="http://schemas.microsoft.com/office/powerpoint/2010/main" val="963306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500542-4797-46F2-BF07-55D90A3E98EB}" type="datetimeFigureOut">
              <a:rPr lang="en-IN" smtClean="0"/>
              <a:t>03-11-2023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D28D42-568E-4F4C-B066-9F1FEF6901F1}" type="slidenum">
              <a:rPr lang="en-IN" smtClean="0"/>
              <a:t>‹#›</a:t>
            </a:fld>
            <a:endParaRPr lang="en-IN"/>
          </a:p>
        </p:txBody>
      </p:sp>
    </p:spTree>
    <p:extLst>
      <p:ext uri="{BB962C8B-B14F-4D97-AF65-F5344CB8AC3E}">
        <p14:creationId xmlns:p14="http://schemas.microsoft.com/office/powerpoint/2010/main" val="3329885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1500542-4797-46F2-BF07-55D90A3E98EB}" type="datetimeFigureOut">
              <a:rPr lang="en-IN" smtClean="0"/>
              <a:t>03-11-2023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5D28D42-568E-4F4C-B066-9F1FEF6901F1}"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739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5.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5.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2.gif"/><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4" name="Google Shape;184;p34"/>
          <p:cNvSpPr txBox="1">
            <a:spLocks/>
          </p:cNvSpPr>
          <p:nvPr/>
        </p:nvSpPr>
        <p:spPr>
          <a:xfrm>
            <a:off x="1837894" y="1874468"/>
            <a:ext cx="8513153" cy="962489"/>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dirty="0">
                <a:latin typeface="Times New Roman" panose="02020603050405020304" pitchFamily="18" charset="0"/>
                <a:cs typeface="Times New Roman" panose="02020603050405020304" pitchFamily="18" charset="0"/>
              </a:rPr>
              <a:t>SMART CONTRACT ENABLED ONLINE EXAMINATION SYSTEM BASED ON BLOCKCHAIN NETWORK</a:t>
            </a:r>
            <a:endParaRPr lang="en-US" sz="2000" dirty="0">
              <a:latin typeface="Times New Roman" panose="02020603050405020304" pitchFamily="18" charset="0"/>
              <a:cs typeface="Times New Roman" panose="02020603050405020304" pitchFamily="18" charset="0"/>
            </a:endParaRPr>
          </a:p>
        </p:txBody>
      </p:sp>
      <p:sp>
        <p:nvSpPr>
          <p:cNvPr id="15" name="Subtitle 1"/>
          <p:cNvSpPr txBox="1">
            <a:spLocks/>
          </p:cNvSpPr>
          <p:nvPr/>
        </p:nvSpPr>
        <p:spPr>
          <a:xfrm>
            <a:off x="5066600" y="4365873"/>
            <a:ext cx="2895344" cy="12341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b="1" dirty="0">
                <a:latin typeface="Times New Roman" panose="02020603050405020304" pitchFamily="18" charset="0"/>
                <a:cs typeface="Times New Roman" panose="02020603050405020304" pitchFamily="18" charset="0"/>
              </a:rPr>
              <a:t>Group Members: </a:t>
            </a:r>
          </a:p>
          <a:p>
            <a:pPr marL="0" indent="0">
              <a:buNone/>
            </a:pPr>
            <a:r>
              <a:rPr lang="en-IN" sz="1050" dirty="0">
                <a:latin typeface="Times New Roman" panose="02020603050405020304" pitchFamily="18" charset="0"/>
                <a:cs typeface="Times New Roman" panose="02020603050405020304" pitchFamily="18" charset="0"/>
              </a:rPr>
              <a:t>Jadhav Vivek Suresh (38)</a:t>
            </a:r>
          </a:p>
          <a:p>
            <a:pPr marL="0" indent="0">
              <a:buNone/>
            </a:pPr>
            <a:r>
              <a:rPr lang="en-IN" sz="1050" dirty="0">
                <a:latin typeface="Times New Roman" panose="02020603050405020304" pitchFamily="18" charset="0"/>
                <a:cs typeface="Times New Roman" panose="02020603050405020304" pitchFamily="18" charset="0"/>
              </a:rPr>
              <a:t>Sabale Sainath Santosh (47)</a:t>
            </a:r>
          </a:p>
          <a:p>
            <a:pPr marL="0" indent="0">
              <a:buNone/>
            </a:pPr>
            <a:r>
              <a:rPr lang="en-IN" sz="1050" dirty="0">
                <a:latin typeface="Times New Roman" panose="02020603050405020304" pitchFamily="18" charset="0"/>
                <a:cs typeface="Times New Roman" panose="02020603050405020304" pitchFamily="18" charset="0"/>
              </a:rPr>
              <a:t>Vaidya Bhaskar Narayan (48)</a:t>
            </a:r>
          </a:p>
          <a:p>
            <a:pPr marL="0" indent="0">
              <a:buNone/>
            </a:pPr>
            <a:r>
              <a:rPr lang="en-IN" sz="1050" dirty="0">
                <a:latin typeface="Times New Roman" panose="02020603050405020304" pitchFamily="18" charset="0"/>
                <a:cs typeface="Times New Roman" panose="02020603050405020304" pitchFamily="18" charset="0"/>
              </a:rPr>
              <a:t>Pawar Anurag Suhas (52)</a:t>
            </a:r>
          </a:p>
        </p:txBody>
      </p:sp>
      <p:sp>
        <p:nvSpPr>
          <p:cNvPr id="16" name="TextBox 15"/>
          <p:cNvSpPr txBox="1"/>
          <p:nvPr/>
        </p:nvSpPr>
        <p:spPr>
          <a:xfrm>
            <a:off x="1688746" y="355736"/>
            <a:ext cx="8969272" cy="873572"/>
          </a:xfrm>
          <a:prstGeom prst="rect">
            <a:avLst/>
          </a:prstGeom>
          <a:noFill/>
        </p:spPr>
        <p:txBody>
          <a:bodyPr wrap="square" rtlCol="0">
            <a:spAutoFit/>
          </a:bodyPr>
          <a:lstStyle/>
          <a:p>
            <a:pPr algn="ctr">
              <a:lnSpc>
                <a:spcPct val="150000"/>
              </a:lnSpc>
              <a:spcBef>
                <a:spcPts val="300"/>
              </a:spcBef>
              <a:tabLst>
                <a:tab pos="2971800" algn="ctr"/>
                <a:tab pos="5943600" algn="r"/>
              </a:tabLst>
            </a:pPr>
            <a:r>
              <a:rPr lang="en-US" b="1" cap="all" dirty="0">
                <a:latin typeface="Times New Roman" panose="02020603050405020304" pitchFamily="18" charset="0"/>
                <a:ea typeface="Times New Roman" panose="02020603050405020304" pitchFamily="18" charset="0"/>
                <a:cs typeface="Times New Roman" panose="02020603050405020304" pitchFamily="18" charset="0"/>
              </a:rPr>
              <a:t>Pune Vidyarthi griha’s college of engineering and shrikrishna s. </a:t>
            </a:r>
            <a:r>
              <a:rPr lang="en-US" b="1" cap="all" dirty="0" err="1">
                <a:latin typeface="Times New Roman" panose="02020603050405020304" pitchFamily="18" charset="0"/>
                <a:ea typeface="Times New Roman" panose="02020603050405020304" pitchFamily="18" charset="0"/>
                <a:cs typeface="Times New Roman" panose="02020603050405020304" pitchFamily="18" charset="0"/>
              </a:rPr>
              <a:t>dhamankar</a:t>
            </a:r>
            <a:r>
              <a:rPr lang="en-US" b="1" cap="all" dirty="0">
                <a:latin typeface="Times New Roman" panose="02020603050405020304" pitchFamily="18" charset="0"/>
                <a:ea typeface="Times New Roman" panose="02020603050405020304" pitchFamily="18" charset="0"/>
                <a:cs typeface="Times New Roman" panose="02020603050405020304" pitchFamily="18" charset="0"/>
              </a:rPr>
              <a:t> institute of management, </a:t>
            </a:r>
            <a:r>
              <a:rPr lang="en-US" b="1" cap="all" dirty="0" err="1">
                <a:latin typeface="Times New Roman" panose="02020603050405020304" pitchFamily="18" charset="0"/>
                <a:ea typeface="Times New Roman" panose="02020603050405020304" pitchFamily="18" charset="0"/>
                <a:cs typeface="Times New Roman" panose="02020603050405020304" pitchFamily="18" charset="0"/>
              </a:rPr>
              <a:t>nashik</a:t>
            </a:r>
            <a:r>
              <a:rPr lang="en-US" b="1" cap="all" dirty="0">
                <a:latin typeface="Times New Roman" panose="02020603050405020304" pitchFamily="18" charset="0"/>
                <a:ea typeface="Times New Roman" panose="02020603050405020304" pitchFamily="18" charset="0"/>
                <a:cs typeface="Times New Roman" panose="02020603050405020304" pitchFamily="18" charset="0"/>
              </a:rPr>
              <a:t> - 422004</a:t>
            </a:r>
            <a:endParaRPr lang="en-IN" b="1" cap="all"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8" name="TextBox 17"/>
          <p:cNvSpPr txBox="1"/>
          <p:nvPr/>
        </p:nvSpPr>
        <p:spPr>
          <a:xfrm>
            <a:off x="5193950" y="1623404"/>
            <a:ext cx="1801042" cy="276999"/>
          </a:xfrm>
          <a:prstGeom prst="rect">
            <a:avLst/>
          </a:prstGeom>
          <a:noFill/>
        </p:spPr>
        <p:txBody>
          <a:bodyPr wrap="square" rtlCol="0">
            <a:spAutoFit/>
          </a:bodyPr>
          <a:lstStyle/>
          <a:p>
            <a:pPr algn="ctr">
              <a:spcBef>
                <a:spcPts val="300"/>
              </a:spcBef>
              <a:tabLst>
                <a:tab pos="2971800" algn="ctr"/>
                <a:tab pos="5943600" algn="r"/>
              </a:tabLst>
            </a:pPr>
            <a:r>
              <a:rPr lang="en-IN" sz="1200" b="1" cap="all" dirty="0">
                <a:latin typeface="Times New Roman" panose="02020603050405020304" pitchFamily="18" charset="0"/>
                <a:ea typeface="Times New Roman" panose="02020603050405020304" pitchFamily="18" charset="0"/>
                <a:cs typeface="Times New Roman" panose="02020603050405020304" pitchFamily="18" charset="0"/>
              </a:rPr>
              <a:t>Presentation</a:t>
            </a:r>
            <a:r>
              <a:rPr lang="en-IN" sz="1100" b="1" cap="all" dirty="0">
                <a:latin typeface="Times New Roman" panose="02020603050405020304" pitchFamily="18" charset="0"/>
                <a:ea typeface="Times New Roman" panose="02020603050405020304" pitchFamily="18" charset="0"/>
                <a:cs typeface="Times New Roman" panose="02020603050405020304" pitchFamily="18" charset="0"/>
              </a:rPr>
              <a:t> on</a:t>
            </a:r>
          </a:p>
        </p:txBody>
      </p:sp>
      <p:sp>
        <p:nvSpPr>
          <p:cNvPr id="19" name="Rectangle 18"/>
          <p:cNvSpPr/>
          <p:nvPr/>
        </p:nvSpPr>
        <p:spPr>
          <a:xfrm>
            <a:off x="4646798" y="3117093"/>
            <a:ext cx="2895344" cy="712503"/>
          </a:xfrm>
          <a:prstGeom prst="rect">
            <a:avLst/>
          </a:prstGeom>
        </p:spPr>
        <p:txBody>
          <a:bodyPr wrap="none">
            <a:spAutoFit/>
          </a:bodyPr>
          <a:lstStyle/>
          <a:p>
            <a:pPr algn="ctr">
              <a:lnSpc>
                <a:spcPct val="115000"/>
              </a:lnSpc>
              <a:spcBef>
                <a:spcPts val="1800"/>
              </a:spcBef>
            </a:pPr>
            <a:r>
              <a:rPr lang="en-IN" sz="1100" b="1" cap="all" dirty="0">
                <a:latin typeface="Times New Roman" panose="02020603050405020304" pitchFamily="18" charset="0"/>
                <a:ea typeface="Times New Roman" panose="02020603050405020304" pitchFamily="18" charset="0"/>
                <a:cs typeface="Times New Roman" panose="02020603050405020304" pitchFamily="18" charset="0"/>
              </a:rPr>
              <a:t>SAVITRIBAI PHULE PUNE UNIVERSITY</a:t>
            </a:r>
          </a:p>
          <a:p>
            <a:pPr algn="ctr">
              <a:lnSpc>
                <a:spcPct val="115000"/>
              </a:lnSpc>
              <a:spcBef>
                <a:spcPts val="1800"/>
              </a:spcBef>
            </a:pPr>
            <a:r>
              <a:rPr lang="en-IN" sz="1100" b="1" cap="all" dirty="0">
                <a:latin typeface="Times New Roman" panose="02020603050405020304" pitchFamily="18" charset="0"/>
                <a:ea typeface="Times New Roman" panose="02020603050405020304" pitchFamily="18" charset="0"/>
                <a:cs typeface="Times New Roman" panose="02020603050405020304" pitchFamily="18" charset="0"/>
              </a:rPr>
              <a:t>Group 13 </a:t>
            </a:r>
          </a:p>
        </p:txBody>
      </p:sp>
      <p:pic>
        <p:nvPicPr>
          <p:cNvPr id="20" name="Picture 4" descr="University Emble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62" y="373996"/>
            <a:ext cx="1177479" cy="855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54EC04-C18C-B690-1DE2-BD43AB2C9580}"/>
              </a:ext>
            </a:extLst>
          </p:cNvPr>
          <p:cNvSpPr txBox="1"/>
          <p:nvPr/>
        </p:nvSpPr>
        <p:spPr>
          <a:xfrm>
            <a:off x="5066600" y="3931182"/>
            <a:ext cx="2213563" cy="584775"/>
          </a:xfrm>
          <a:prstGeom prst="rect">
            <a:avLst/>
          </a:prstGeom>
          <a:noFill/>
        </p:spPr>
        <p:txBody>
          <a:bodyPr wrap="square" rtlCol="0">
            <a:spAutoFit/>
          </a:bodyPr>
          <a:lstStyle/>
          <a:p>
            <a:r>
              <a:rPr lang="en-US" altLang="en-US" sz="1400" b="1" dirty="0">
                <a:latin typeface="Times New Roman" panose="02020603050405020304" pitchFamily="18" charset="0"/>
                <a:ea typeface="Calibri" panose="020F0502020204030204" pitchFamily="34" charset="0"/>
                <a:cs typeface="Times New Roman" panose="02020603050405020304" pitchFamily="18" charset="0"/>
              </a:rPr>
              <a:t>Guide: Prof. A. S. Pingle</a:t>
            </a:r>
          </a:p>
          <a:p>
            <a:endParaRPr lang="en-IN" dirty="0"/>
          </a:p>
        </p:txBody>
      </p:sp>
      <p:pic>
        <p:nvPicPr>
          <p:cNvPr id="1030" name="Picture 6">
            <a:extLst>
              <a:ext uri="{FF2B5EF4-FFF2-40B4-BE49-F238E27FC236}">
                <a16:creationId xmlns:a16="http://schemas.microsoft.com/office/drawing/2014/main" id="{27CD24ED-E64D-B362-EC65-698BC85952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24" y="39083"/>
            <a:ext cx="1506878" cy="1506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17" name="Google Shape;378;p37">
            <a:extLst>
              <a:ext uri="{FF2B5EF4-FFF2-40B4-BE49-F238E27FC236}">
                <a16:creationId xmlns:a16="http://schemas.microsoft.com/office/drawing/2014/main" id="{53E99DF5-94AE-CB96-30EA-F5602B99255A}"/>
              </a:ext>
            </a:extLst>
          </p:cNvPr>
          <p:cNvSpPr txBox="1"/>
          <p:nvPr/>
        </p:nvSpPr>
        <p:spPr>
          <a:xfrm>
            <a:off x="4341771" y="3056915"/>
            <a:ext cx="2008584" cy="750241"/>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563862" y="3587798"/>
            <a:ext cx="2198015" cy="122287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195933" y="4283934"/>
            <a:ext cx="2519768" cy="1076503"/>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4928300" y="1104608"/>
            <a:ext cx="184031" cy="392401"/>
          </a:xfrm>
          <a:prstGeom prst="rect">
            <a:avLst/>
          </a:prstGeom>
          <a:noFill/>
        </p:spPr>
        <p:txBody>
          <a:bodyPr wrap="square" rtlCol="0">
            <a:spAutoFit/>
          </a:bodyPr>
          <a:lstStyle/>
          <a:p>
            <a:endParaRPr lang="en-IN" dirty="0"/>
          </a:p>
        </p:txBody>
      </p:sp>
      <p:sp>
        <p:nvSpPr>
          <p:cNvPr id="456" name="TextBox 455">
            <a:extLst>
              <a:ext uri="{FF2B5EF4-FFF2-40B4-BE49-F238E27FC236}">
                <a16:creationId xmlns:a16="http://schemas.microsoft.com/office/drawing/2014/main" id="{67AE708E-E1BF-F3AC-2F95-ADFBA7AE4B79}"/>
              </a:ext>
            </a:extLst>
          </p:cNvPr>
          <p:cNvSpPr txBox="1"/>
          <p:nvPr/>
        </p:nvSpPr>
        <p:spPr>
          <a:xfrm>
            <a:off x="2608307" y="1292878"/>
            <a:ext cx="4639985" cy="46130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u="sng" dirty="0">
                <a:latin typeface="Times New Roman" panose="02020603050405020304" pitchFamily="18" charset="0"/>
                <a:cs typeface="Times New Roman" panose="02020603050405020304" pitchFamily="18" charset="0"/>
              </a:rPr>
              <a:t>Database Requirements</a:t>
            </a:r>
          </a:p>
          <a:p>
            <a:pPr>
              <a:lnSpc>
                <a:spcPct val="150000"/>
              </a:lnSpc>
            </a:pPr>
            <a:r>
              <a:rPr lang="en-US" dirty="0">
                <a:latin typeface="Times New Roman" panose="02020603050405020304" pitchFamily="18" charset="0"/>
                <a:cs typeface="Times New Roman" panose="02020603050405020304" pitchFamily="18" charset="0"/>
              </a:rPr>
              <a:t>	MongoDB (NoSQL) </a:t>
            </a:r>
          </a:p>
          <a:p>
            <a:pPr>
              <a:lnSpc>
                <a:spcPct val="150000"/>
              </a:lnSpc>
            </a:pPr>
            <a:r>
              <a:rPr lang="en-IN" b="1" u="sng" dirty="0">
                <a:latin typeface="Times New Roman" panose="02020603050405020304" pitchFamily="18" charset="0"/>
                <a:cs typeface="Times New Roman" panose="02020603050405020304" pitchFamily="18" charset="0"/>
              </a:rPr>
              <a:t>Software Requirements</a:t>
            </a:r>
          </a:p>
          <a:p>
            <a:pPr marL="8001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PHP </a:t>
            </a:r>
          </a:p>
          <a:p>
            <a:pPr marL="8001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MongoDB (NoSQL) </a:t>
            </a:r>
          </a:p>
          <a:p>
            <a:pPr marL="8001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Blockchain </a:t>
            </a:r>
          </a:p>
          <a:p>
            <a:pPr marL="8001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Ethereum </a:t>
            </a:r>
          </a:p>
          <a:p>
            <a:pPr marL="8001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Remix-IDE </a:t>
            </a:r>
          </a:p>
          <a:p>
            <a:pPr marL="8001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Solidity </a:t>
            </a:r>
          </a:p>
          <a:p>
            <a:pPr marL="8001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MetaMask </a:t>
            </a:r>
          </a:p>
          <a:p>
            <a:pPr marL="800100" lvl="1"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Ganache</a:t>
            </a:r>
            <a:endParaRPr lang="en-IN"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455035" y="205974"/>
            <a:ext cx="1635365" cy="921332"/>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279039" y="235355"/>
            <a:ext cx="830081" cy="830081"/>
          </a:xfrm>
          <a:prstGeom prst="rect">
            <a:avLst/>
          </a:prstGeom>
        </p:spPr>
      </p:pic>
      <p:sp>
        <p:nvSpPr>
          <p:cNvPr id="2" name="Rectangle: Rounded Corners 1">
            <a:extLst>
              <a:ext uri="{FF2B5EF4-FFF2-40B4-BE49-F238E27FC236}">
                <a16:creationId xmlns:a16="http://schemas.microsoft.com/office/drawing/2014/main" id="{CCB13FBF-29DB-CDD3-AA7C-EF4FE1A7271F}"/>
              </a:ext>
            </a:extLst>
          </p:cNvPr>
          <p:cNvSpPr/>
          <p:nvPr/>
        </p:nvSpPr>
        <p:spPr>
          <a:xfrm>
            <a:off x="3117962" y="5946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SYSTEM REQUIREMENTS</a:t>
            </a:r>
            <a:endParaRPr lang="en-IN" dirty="0"/>
          </a:p>
        </p:txBody>
      </p:sp>
      <p:sp>
        <p:nvSpPr>
          <p:cNvPr id="3" name="TextBox 2">
            <a:extLst>
              <a:ext uri="{FF2B5EF4-FFF2-40B4-BE49-F238E27FC236}">
                <a16:creationId xmlns:a16="http://schemas.microsoft.com/office/drawing/2014/main" id="{1154D51D-11D3-5ED0-2626-B42E89EA0570}"/>
              </a:ext>
            </a:extLst>
          </p:cNvPr>
          <p:cNvSpPr txBox="1"/>
          <p:nvPr/>
        </p:nvSpPr>
        <p:spPr>
          <a:xfrm>
            <a:off x="6817360" y="1300808"/>
            <a:ext cx="3870960" cy="337335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b="1" u="sng" dirty="0">
                <a:latin typeface="Times New Roman" panose="02020603050405020304" pitchFamily="18" charset="0"/>
                <a:cs typeface="Times New Roman" panose="02020603050405020304" pitchFamily="18" charset="0"/>
              </a:rPr>
              <a:t>Hardware Requirements</a:t>
            </a:r>
          </a:p>
          <a:p>
            <a:pPr marL="800100" lvl="1"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RAM – 8GB or higher</a:t>
            </a:r>
          </a:p>
          <a:p>
            <a:pPr marL="800100" lvl="1"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Minimum 128 GB SSD/ 256 GB HDD</a:t>
            </a:r>
          </a:p>
          <a:p>
            <a:pPr marL="800100" lvl="1"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Intel i3 8th Generation or Equivalent </a:t>
            </a:r>
          </a:p>
          <a:p>
            <a:pPr marL="800100" lvl="1" indent="-3429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64 bit System</a:t>
            </a:r>
          </a:p>
          <a:p>
            <a:pPr algn="just">
              <a:lnSpc>
                <a:spcPct val="150000"/>
              </a:lnSpc>
            </a:pPr>
            <a:endParaRPr lang="en-IN" dirty="0"/>
          </a:p>
        </p:txBody>
      </p:sp>
    </p:spTree>
    <p:extLst>
      <p:ext uri="{BB962C8B-B14F-4D97-AF65-F5344CB8AC3E}">
        <p14:creationId xmlns:p14="http://schemas.microsoft.com/office/powerpoint/2010/main" val="1400729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201988" cy="3387725"/>
          </a:xfrm>
          <a:prstGeom prst="rect">
            <a:avLst/>
          </a:prstGeom>
        </p:spPr>
        <p:txBody>
          <a:bodyPr spcFirstLastPara="1" vert="horz" lIns="91440" tIns="45720" rIns="91440" bIns="45720" rtlCol="0" anchor="b" anchorCtr="0">
            <a:normAutofit/>
          </a:bodyPr>
          <a:lstStyle/>
          <a:p>
            <a:pPr algn="r"/>
            <a:r>
              <a:rPr lang="en-IN" sz="4000" dirty="0">
                <a:solidFill>
                  <a:schemeClr val="bg1"/>
                </a:solidFill>
                <a:latin typeface="Times New Roman" panose="02020603050405020304" pitchFamily="18" charset="0"/>
                <a:cs typeface="Times New Roman" panose="02020603050405020304" pitchFamily="18" charset="0"/>
              </a:rPr>
              <a:t>Entity Relationship Diagram</a:t>
            </a:r>
            <a:endParaRPr lang="en-US" sz="4000" kern="1200" dirty="0">
              <a:solidFill>
                <a:schemeClr val="bg1"/>
              </a:solidFill>
              <a:latin typeface="Times New Roman" panose="02020603050405020304" pitchFamily="18" charset="0"/>
              <a:cs typeface="Times New Roman" panose="02020603050405020304" pitchFamily="18" charset="0"/>
            </a:endParaRPr>
          </a:p>
        </p:txBody>
      </p:sp>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456" name="TextBox 455">
            <a:extLst>
              <a:ext uri="{FF2B5EF4-FFF2-40B4-BE49-F238E27FC236}">
                <a16:creationId xmlns:a16="http://schemas.microsoft.com/office/drawing/2014/main" id="{67AE708E-E1BF-F3AC-2F95-ADFBA7AE4B79}"/>
              </a:ext>
            </a:extLst>
          </p:cNvPr>
          <p:cNvSpPr txBox="1"/>
          <p:nvPr/>
        </p:nvSpPr>
        <p:spPr>
          <a:xfrm>
            <a:off x="4284904" y="511388"/>
            <a:ext cx="7796472" cy="64633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
        <p:nvSpPr>
          <p:cNvPr id="7" name="TextBox 6">
            <a:extLst>
              <a:ext uri="{FF2B5EF4-FFF2-40B4-BE49-F238E27FC236}">
                <a16:creationId xmlns:a16="http://schemas.microsoft.com/office/drawing/2014/main" id="{B6D4E58C-BE0A-9CE0-9C06-A38524B2D9F6}"/>
              </a:ext>
            </a:extLst>
          </p:cNvPr>
          <p:cNvSpPr txBox="1"/>
          <p:nvPr/>
        </p:nvSpPr>
        <p:spPr>
          <a:xfrm>
            <a:off x="3333205" y="6004386"/>
            <a:ext cx="6237500" cy="261610"/>
          </a:xfrm>
          <a:prstGeom prst="rect">
            <a:avLst/>
          </a:prstGeom>
          <a:noFill/>
        </p:spPr>
        <p:txBody>
          <a:bodyPr wrap="square">
            <a:spAutoFit/>
          </a:bodyPr>
          <a:lstStyle/>
          <a:p>
            <a:pPr algn="ctr"/>
            <a:r>
              <a:rPr lang="en-IN" sz="1100" b="1" u="sng" dirty="0">
                <a:latin typeface="Times New Roman" panose="02020603050405020304" pitchFamily="18" charset="0"/>
                <a:cs typeface="Times New Roman" panose="02020603050405020304" pitchFamily="18" charset="0"/>
              </a:rPr>
              <a:t>Figure 04 : Entity Relationship Diagram</a:t>
            </a:r>
          </a:p>
        </p:txBody>
      </p:sp>
      <p:pic>
        <p:nvPicPr>
          <p:cNvPr id="3" name="Picture 2">
            <a:extLst>
              <a:ext uri="{FF2B5EF4-FFF2-40B4-BE49-F238E27FC236}">
                <a16:creationId xmlns:a16="http://schemas.microsoft.com/office/drawing/2014/main" id="{C8C59231-7A7D-70A7-4272-4E7CD1C110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0645" y="1363258"/>
            <a:ext cx="5890709" cy="4627799"/>
          </a:xfrm>
          <a:prstGeom prst="rect">
            <a:avLst/>
          </a:prstGeom>
        </p:spPr>
      </p:pic>
      <p:sp>
        <p:nvSpPr>
          <p:cNvPr id="2" name="Rectangle: Rounded Corners 1">
            <a:extLst>
              <a:ext uri="{FF2B5EF4-FFF2-40B4-BE49-F238E27FC236}">
                <a16:creationId xmlns:a16="http://schemas.microsoft.com/office/drawing/2014/main" id="{71AA92BF-7F8A-691C-C245-9BF9CB0BFE88}"/>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ENTITY RELATIONSHIP DIAGRAM</a:t>
            </a:r>
            <a:endParaRPr lang="en-IN" dirty="0"/>
          </a:p>
        </p:txBody>
      </p:sp>
    </p:spTree>
    <p:extLst>
      <p:ext uri="{BB962C8B-B14F-4D97-AF65-F5344CB8AC3E}">
        <p14:creationId xmlns:p14="http://schemas.microsoft.com/office/powerpoint/2010/main" val="2026866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476625" cy="3387725"/>
          </a:xfrm>
          <a:prstGeom prst="rect">
            <a:avLst/>
          </a:prstGeom>
        </p:spPr>
        <p:txBody>
          <a:bodyPr spcFirstLastPara="1" vert="horz" lIns="91440" tIns="45720" rIns="91440" bIns="45720" rtlCol="0" anchor="b" anchorCtr="0">
            <a:normAutofit/>
          </a:bodyPr>
          <a:lstStyle/>
          <a:p>
            <a:pPr algn="r"/>
            <a:r>
              <a:rPr lang="en-US" sz="4000" dirty="0">
                <a:solidFill>
                  <a:schemeClr val="bg1"/>
                </a:solidFill>
                <a:latin typeface="Times New Roman" panose="02020603050405020304" pitchFamily="18" charset="0"/>
                <a:cs typeface="Times New Roman" panose="02020603050405020304" pitchFamily="18" charset="0"/>
              </a:rPr>
              <a:t>System Implementation Plan</a:t>
            </a:r>
            <a:endParaRPr lang="en-US" sz="4000" kern="1200" dirty="0">
              <a:solidFill>
                <a:schemeClr val="bg1"/>
              </a:solidFill>
              <a:latin typeface="Times New Roman" panose="02020603050405020304" pitchFamily="18" charset="0"/>
              <a:cs typeface="Times New Roman" panose="02020603050405020304" pitchFamily="18" charset="0"/>
            </a:endParaRPr>
          </a:p>
        </p:txBody>
      </p:sp>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39"/>
            <a:ext cx="781281" cy="781281"/>
          </a:xfrm>
          <a:prstGeom prst="rect">
            <a:avLst/>
          </a:prstGeom>
        </p:spPr>
      </p:pic>
      <p:sp>
        <p:nvSpPr>
          <p:cNvPr id="5" name="TextBox 4">
            <a:extLst>
              <a:ext uri="{FF2B5EF4-FFF2-40B4-BE49-F238E27FC236}">
                <a16:creationId xmlns:a16="http://schemas.microsoft.com/office/drawing/2014/main" id="{409DD461-0AD5-E56B-8333-608FA874647B}"/>
              </a:ext>
            </a:extLst>
          </p:cNvPr>
          <p:cNvSpPr txBox="1"/>
          <p:nvPr/>
        </p:nvSpPr>
        <p:spPr>
          <a:xfrm>
            <a:off x="1319530" y="2027748"/>
            <a:ext cx="9552940" cy="2535566"/>
          </a:xfrm>
          <a:prstGeom prst="rect">
            <a:avLst/>
          </a:prstGeom>
          <a:noFill/>
        </p:spPr>
        <p:txBody>
          <a:bodyPr wrap="square">
            <a:spAutoFit/>
          </a:bodyPr>
          <a:lstStyle/>
          <a:p>
            <a:pPr marL="285750" indent="-1714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Planning is the very important step involved in system implementation. </a:t>
            </a:r>
          </a:p>
          <a:p>
            <a:pPr marL="285750" indent="-1714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first and most crucial stage in implementing a system is planning. It is the most fundamental role and successfully answers the problems of how, where, and when the objectives can be achieved, or it acts as a framework for direction. Planning entails carefully evaluating both the resources that are already available and any obstacles that the team may face in achieving its business objectives or goals</a:t>
            </a:r>
            <a:endParaRPr lang="en-IN" dirty="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E231C054-AC24-A0C1-E940-2E3E3A7C737E}"/>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SYSTEM IMPLEMENTATION PLAN</a:t>
            </a:r>
            <a:endParaRPr lang="en-IN" dirty="0"/>
          </a:p>
        </p:txBody>
      </p:sp>
    </p:spTree>
    <p:extLst>
      <p:ext uri="{BB962C8B-B14F-4D97-AF65-F5344CB8AC3E}">
        <p14:creationId xmlns:p14="http://schemas.microsoft.com/office/powerpoint/2010/main" val="3935609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476625" cy="3387725"/>
          </a:xfrm>
          <a:prstGeom prst="rect">
            <a:avLst/>
          </a:prstGeom>
        </p:spPr>
        <p:txBody>
          <a:bodyPr spcFirstLastPara="1" vert="horz" lIns="91440" tIns="45720" rIns="91440" bIns="45720" rtlCol="0" anchor="b" anchorCtr="0">
            <a:normAutofit/>
          </a:bodyPr>
          <a:lstStyle/>
          <a:p>
            <a:pPr algn="r"/>
            <a:r>
              <a:rPr lang="en-US" sz="4000" dirty="0">
                <a:solidFill>
                  <a:schemeClr val="bg1"/>
                </a:solidFill>
                <a:latin typeface="Times New Roman" panose="02020603050405020304" pitchFamily="18" charset="0"/>
                <a:cs typeface="Times New Roman" panose="02020603050405020304" pitchFamily="18" charset="0"/>
              </a:rPr>
              <a:t>4. System Design</a:t>
            </a:r>
            <a:endParaRPr lang="en-US" sz="4000" kern="1200" dirty="0">
              <a:solidFill>
                <a:schemeClr val="bg1"/>
              </a:solidFill>
              <a:latin typeface="Times New Roman" panose="02020603050405020304" pitchFamily="18" charset="0"/>
              <a:cs typeface="Times New Roman" panose="02020603050405020304" pitchFamily="18" charset="0"/>
            </a:endParaRPr>
          </a:p>
        </p:txBody>
      </p:sp>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456" name="TextBox 455">
            <a:extLst>
              <a:ext uri="{FF2B5EF4-FFF2-40B4-BE49-F238E27FC236}">
                <a16:creationId xmlns:a16="http://schemas.microsoft.com/office/drawing/2014/main" id="{67AE708E-E1BF-F3AC-2F95-ADFBA7AE4B79}"/>
              </a:ext>
            </a:extLst>
          </p:cNvPr>
          <p:cNvSpPr txBox="1"/>
          <p:nvPr/>
        </p:nvSpPr>
        <p:spPr>
          <a:xfrm>
            <a:off x="4284904" y="511388"/>
            <a:ext cx="7796472" cy="64633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
        <p:nvSpPr>
          <p:cNvPr id="5" name="TextBox 4">
            <a:extLst>
              <a:ext uri="{FF2B5EF4-FFF2-40B4-BE49-F238E27FC236}">
                <a16:creationId xmlns:a16="http://schemas.microsoft.com/office/drawing/2014/main" id="{409DD461-0AD5-E56B-8333-608FA874647B}"/>
              </a:ext>
            </a:extLst>
          </p:cNvPr>
          <p:cNvSpPr txBox="1"/>
          <p:nvPr/>
        </p:nvSpPr>
        <p:spPr>
          <a:xfrm>
            <a:off x="3117962" y="2357657"/>
            <a:ext cx="6172200" cy="1704569"/>
          </a:xfrm>
          <a:prstGeom prst="rect">
            <a:avLst/>
          </a:prstGeom>
          <a:noFill/>
        </p:spPr>
        <p:txBody>
          <a:bodyPr wrap="square">
            <a:spAutoFit/>
          </a:bodyPr>
          <a:lstStyle/>
          <a:p>
            <a:pPr marL="457200" indent="-342900" algn="l">
              <a:lnSpc>
                <a:spcPct val="150000"/>
              </a:lnSpc>
              <a:buFont typeface="+mj-lt"/>
              <a:buAutoNum type="arabicPeriod"/>
            </a:pPr>
            <a:r>
              <a:rPr lang="en-US" dirty="0">
                <a:latin typeface="Times New Roman" panose="02020603050405020304" pitchFamily="18" charset="0"/>
                <a:cs typeface="Times New Roman" panose="02020603050405020304" pitchFamily="18" charset="0"/>
              </a:rPr>
              <a:t>System Architecture</a:t>
            </a:r>
          </a:p>
          <a:p>
            <a:pPr marL="457200" indent="-342900" algn="l">
              <a:lnSpc>
                <a:spcPct val="150000"/>
              </a:lnSpc>
              <a:buFont typeface="+mj-lt"/>
              <a:buAutoNum type="arabicPeriod"/>
            </a:pPr>
            <a:r>
              <a:rPr lang="en-US" dirty="0">
                <a:latin typeface="Times New Roman" panose="02020603050405020304" pitchFamily="18" charset="0"/>
                <a:cs typeface="Times New Roman" panose="02020603050405020304" pitchFamily="18" charset="0"/>
              </a:rPr>
              <a:t>Data Flow Diagrams</a:t>
            </a:r>
          </a:p>
          <a:p>
            <a:pPr marL="457200" indent="-342900" algn="l">
              <a:lnSpc>
                <a:spcPct val="150000"/>
              </a:lnSpc>
              <a:buFont typeface="+mj-lt"/>
              <a:buAutoNum type="arabicPeriod"/>
            </a:pPr>
            <a:r>
              <a:rPr lang="en-US" dirty="0">
                <a:latin typeface="Times New Roman" panose="02020603050405020304" pitchFamily="18" charset="0"/>
                <a:cs typeface="Times New Roman" panose="02020603050405020304" pitchFamily="18" charset="0"/>
              </a:rPr>
              <a:t>Entity Relationship Diagram</a:t>
            </a:r>
          </a:p>
          <a:p>
            <a:pPr marL="457200" indent="-342900" algn="l">
              <a:lnSpc>
                <a:spcPct val="150000"/>
              </a:lnSpc>
              <a:buFont typeface="+mj-lt"/>
              <a:buAutoNum type="arabicPeriod"/>
            </a:pPr>
            <a:r>
              <a:rPr lang="en-US" dirty="0">
                <a:latin typeface="Times New Roman" panose="02020603050405020304" pitchFamily="18" charset="0"/>
                <a:cs typeface="Times New Roman" panose="02020603050405020304" pitchFamily="18" charset="0"/>
              </a:rPr>
              <a:t>UML Diagram</a:t>
            </a:r>
          </a:p>
        </p:txBody>
      </p:sp>
      <p:sp>
        <p:nvSpPr>
          <p:cNvPr id="2" name="Rectangle: Rounded Corners 1">
            <a:extLst>
              <a:ext uri="{FF2B5EF4-FFF2-40B4-BE49-F238E27FC236}">
                <a16:creationId xmlns:a16="http://schemas.microsoft.com/office/drawing/2014/main" id="{B9EB2071-3DA2-0FD5-31CD-DFCA77A32F19}"/>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SYSTEM DESIGN</a:t>
            </a:r>
            <a:endParaRPr lang="en-IN" dirty="0"/>
          </a:p>
        </p:txBody>
      </p:sp>
    </p:spTree>
    <p:extLst>
      <p:ext uri="{BB962C8B-B14F-4D97-AF65-F5344CB8AC3E}">
        <p14:creationId xmlns:p14="http://schemas.microsoft.com/office/powerpoint/2010/main" val="272524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201988" cy="3387725"/>
          </a:xfrm>
          <a:prstGeom prst="rect">
            <a:avLst/>
          </a:prstGeom>
        </p:spPr>
        <p:txBody>
          <a:bodyPr spcFirstLastPara="1" vert="horz" lIns="91440" tIns="45720" rIns="91440" bIns="45720" rtlCol="0" anchor="b" anchorCtr="0">
            <a:normAutofit/>
          </a:bodyPr>
          <a:lstStyle/>
          <a:p>
            <a:pPr algn="r"/>
            <a:r>
              <a:rPr lang="en" sz="4000" dirty="0">
                <a:solidFill>
                  <a:schemeClr val="bg1"/>
                </a:solidFill>
                <a:latin typeface="Times New Roman" panose="02020603050405020304" pitchFamily="18" charset="0"/>
                <a:cs typeface="Times New Roman" panose="02020603050405020304" pitchFamily="18" charset="0"/>
              </a:rPr>
              <a:t>System Architechture</a:t>
            </a:r>
            <a:endParaRPr lang="en-US" sz="4000" kern="1200" dirty="0">
              <a:solidFill>
                <a:schemeClr val="bg1"/>
              </a:solidFill>
              <a:latin typeface="Times New Roman" panose="02020603050405020304" pitchFamily="18" charset="0"/>
              <a:cs typeface="Times New Roman" panose="02020603050405020304" pitchFamily="18" charset="0"/>
            </a:endParaRPr>
          </a:p>
        </p:txBody>
      </p:sp>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pic>
        <p:nvPicPr>
          <p:cNvPr id="5" name="Picture 4">
            <a:extLst>
              <a:ext uri="{FF2B5EF4-FFF2-40B4-BE49-F238E27FC236}">
                <a16:creationId xmlns:a16="http://schemas.microsoft.com/office/drawing/2014/main" id="{502D2370-F8E5-9890-CCF5-08432762EB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5857" y="1818664"/>
            <a:ext cx="7360286" cy="4196654"/>
          </a:xfrm>
          <a:prstGeom prst="rect">
            <a:avLst/>
          </a:prstGeom>
        </p:spPr>
      </p:pic>
      <p:sp>
        <p:nvSpPr>
          <p:cNvPr id="2" name="Rectangle: Rounded Corners 1">
            <a:extLst>
              <a:ext uri="{FF2B5EF4-FFF2-40B4-BE49-F238E27FC236}">
                <a16:creationId xmlns:a16="http://schemas.microsoft.com/office/drawing/2014/main" id="{1F36CFB0-E8F9-FF04-CE89-7A27E90A5D2D}"/>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SYSTEM ARCHITECTURE</a:t>
            </a:r>
            <a:endParaRPr lang="en-IN" dirty="0"/>
          </a:p>
        </p:txBody>
      </p:sp>
    </p:spTree>
    <p:extLst>
      <p:ext uri="{BB962C8B-B14F-4D97-AF65-F5344CB8AC3E}">
        <p14:creationId xmlns:p14="http://schemas.microsoft.com/office/powerpoint/2010/main" val="1168322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201988" cy="3387725"/>
          </a:xfrm>
          <a:prstGeom prst="rect">
            <a:avLst/>
          </a:prstGeom>
        </p:spPr>
        <p:txBody>
          <a:bodyPr spcFirstLastPara="1" vert="horz" lIns="91440" tIns="45720" rIns="91440" bIns="45720" rtlCol="0" anchor="b" anchorCtr="0">
            <a:normAutofit/>
          </a:bodyPr>
          <a:lstStyle/>
          <a:p>
            <a:pPr algn="r"/>
            <a:r>
              <a:rPr lang="en-IN" sz="4000" dirty="0">
                <a:solidFill>
                  <a:schemeClr val="bg1"/>
                </a:solidFill>
                <a:latin typeface="Times New Roman" panose="02020603050405020304" pitchFamily="18" charset="0"/>
                <a:cs typeface="Times New Roman" panose="02020603050405020304" pitchFamily="18" charset="0"/>
              </a:rPr>
              <a:t>Data Flow Diagram</a:t>
            </a:r>
            <a:endParaRPr lang="en-US" sz="4000" kern="1200" dirty="0">
              <a:solidFill>
                <a:schemeClr val="bg1"/>
              </a:solidFill>
              <a:latin typeface="Times New Roman" panose="02020603050405020304" pitchFamily="18" charset="0"/>
              <a:cs typeface="Times New Roman" panose="02020603050405020304" pitchFamily="18" charset="0"/>
            </a:endParaRPr>
          </a:p>
        </p:txBody>
      </p:sp>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456" name="TextBox 455">
            <a:extLst>
              <a:ext uri="{FF2B5EF4-FFF2-40B4-BE49-F238E27FC236}">
                <a16:creationId xmlns:a16="http://schemas.microsoft.com/office/drawing/2014/main" id="{67AE708E-E1BF-F3AC-2F95-ADFBA7AE4B79}"/>
              </a:ext>
            </a:extLst>
          </p:cNvPr>
          <p:cNvSpPr txBox="1"/>
          <p:nvPr/>
        </p:nvSpPr>
        <p:spPr>
          <a:xfrm>
            <a:off x="4284904" y="511388"/>
            <a:ext cx="7796472" cy="64633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813AA098-B06D-0EAC-5D48-8E984DF26D88}"/>
              </a:ext>
            </a:extLst>
          </p:cNvPr>
          <p:cNvSpPr txBox="1"/>
          <p:nvPr/>
        </p:nvSpPr>
        <p:spPr>
          <a:xfrm>
            <a:off x="3124199" y="4554926"/>
            <a:ext cx="5943600" cy="369332"/>
          </a:xfrm>
          <a:prstGeom prst="rect">
            <a:avLst/>
          </a:prstGeom>
          <a:noFill/>
        </p:spPr>
        <p:txBody>
          <a:bodyPr wrap="square" rtlCol="0">
            <a:spAutoFit/>
          </a:bodyPr>
          <a:lstStyle/>
          <a:p>
            <a:pPr algn="ctr"/>
            <a:r>
              <a:rPr lang="en-IN" b="1" u="sng" dirty="0">
                <a:latin typeface="Times New Roman" panose="02020603050405020304" pitchFamily="18" charset="0"/>
                <a:cs typeface="Times New Roman" panose="02020603050405020304" pitchFamily="18" charset="0"/>
              </a:rPr>
              <a:t>Figure 03 : Data Flow Diagram – </a:t>
            </a:r>
            <a:r>
              <a:rPr lang="en-IN" b="1" u="sng" dirty="0" err="1">
                <a:latin typeface="Times New Roman" panose="02020603050405020304" pitchFamily="18" charset="0"/>
                <a:cs typeface="Times New Roman" panose="02020603050405020304" pitchFamily="18" charset="0"/>
              </a:rPr>
              <a:t>lvl</a:t>
            </a:r>
            <a:r>
              <a:rPr lang="en-IN" b="1" u="sng" dirty="0">
                <a:latin typeface="Times New Roman" panose="02020603050405020304" pitchFamily="18" charset="0"/>
                <a:cs typeface="Times New Roman" panose="02020603050405020304" pitchFamily="18" charset="0"/>
              </a:rPr>
              <a:t> 0</a:t>
            </a: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7549"/>
            <a:ext cx="781281" cy="781281"/>
          </a:xfrm>
          <a:prstGeom prst="rect">
            <a:avLst/>
          </a:prstGeom>
        </p:spPr>
      </p:pic>
      <p:pic>
        <p:nvPicPr>
          <p:cNvPr id="4" name="Picture 3">
            <a:extLst>
              <a:ext uri="{FF2B5EF4-FFF2-40B4-BE49-F238E27FC236}">
                <a16:creationId xmlns:a16="http://schemas.microsoft.com/office/drawing/2014/main" id="{1DD7C8E7-1F56-9664-D40C-9C9657FBCB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616" y="2340711"/>
            <a:ext cx="6364767" cy="2274344"/>
          </a:xfrm>
          <a:prstGeom prst="rect">
            <a:avLst/>
          </a:prstGeom>
        </p:spPr>
      </p:pic>
      <p:sp>
        <p:nvSpPr>
          <p:cNvPr id="2" name="Rectangle: Rounded Corners 1">
            <a:extLst>
              <a:ext uri="{FF2B5EF4-FFF2-40B4-BE49-F238E27FC236}">
                <a16:creationId xmlns:a16="http://schemas.microsoft.com/office/drawing/2014/main" id="{9F159C95-D52B-9C4E-4E78-038F35782A79}"/>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FLOW DIAGRAM</a:t>
            </a:r>
            <a:endParaRPr lang="en-IN" dirty="0"/>
          </a:p>
        </p:txBody>
      </p:sp>
    </p:spTree>
    <p:extLst>
      <p:ext uri="{BB962C8B-B14F-4D97-AF65-F5344CB8AC3E}">
        <p14:creationId xmlns:p14="http://schemas.microsoft.com/office/powerpoint/2010/main" val="254744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201988" cy="3387725"/>
          </a:xfrm>
          <a:prstGeom prst="rect">
            <a:avLst/>
          </a:prstGeom>
        </p:spPr>
        <p:txBody>
          <a:bodyPr spcFirstLastPara="1" vert="horz" lIns="91440" tIns="45720" rIns="91440" bIns="45720" rtlCol="0" anchor="b" anchorCtr="0">
            <a:normAutofit/>
          </a:bodyPr>
          <a:lstStyle/>
          <a:p>
            <a:pPr algn="r"/>
            <a:r>
              <a:rPr lang="en-IN" sz="4000" dirty="0">
                <a:solidFill>
                  <a:schemeClr val="bg1"/>
                </a:solidFill>
                <a:latin typeface="Times New Roman" panose="02020603050405020304" pitchFamily="18" charset="0"/>
                <a:cs typeface="Times New Roman" panose="02020603050405020304" pitchFamily="18" charset="0"/>
              </a:rPr>
              <a:t>Data Flow Diagram</a:t>
            </a:r>
            <a:endParaRPr lang="en-US" sz="4000" kern="1200" dirty="0">
              <a:solidFill>
                <a:schemeClr val="bg1"/>
              </a:solidFill>
              <a:latin typeface="Times New Roman" panose="02020603050405020304" pitchFamily="18" charset="0"/>
              <a:cs typeface="Times New Roman" panose="02020603050405020304" pitchFamily="18" charset="0"/>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3" name="TextBox 2">
            <a:extLst>
              <a:ext uri="{FF2B5EF4-FFF2-40B4-BE49-F238E27FC236}">
                <a16:creationId xmlns:a16="http://schemas.microsoft.com/office/drawing/2014/main" id="{813AA098-B06D-0EAC-5D48-8E984DF26D88}"/>
              </a:ext>
            </a:extLst>
          </p:cNvPr>
          <p:cNvSpPr txBox="1"/>
          <p:nvPr/>
        </p:nvSpPr>
        <p:spPr>
          <a:xfrm>
            <a:off x="3124199" y="4341379"/>
            <a:ext cx="5943600" cy="369332"/>
          </a:xfrm>
          <a:prstGeom prst="rect">
            <a:avLst/>
          </a:prstGeom>
          <a:noFill/>
        </p:spPr>
        <p:txBody>
          <a:bodyPr wrap="square" rtlCol="0">
            <a:spAutoFit/>
          </a:bodyPr>
          <a:lstStyle/>
          <a:p>
            <a:pPr algn="ctr"/>
            <a:r>
              <a:rPr lang="en-IN" b="1" u="sng" dirty="0">
                <a:latin typeface="Times New Roman" panose="02020603050405020304" pitchFamily="18" charset="0"/>
                <a:cs typeface="Times New Roman" panose="02020603050405020304" pitchFamily="18" charset="0"/>
              </a:rPr>
              <a:t>Figure 03 : Data Flow Diagram – </a:t>
            </a:r>
            <a:r>
              <a:rPr lang="en-IN" b="1" u="sng" dirty="0" err="1">
                <a:latin typeface="Times New Roman" panose="02020603050405020304" pitchFamily="18" charset="0"/>
                <a:cs typeface="Times New Roman" panose="02020603050405020304" pitchFamily="18" charset="0"/>
              </a:rPr>
              <a:t>lvl</a:t>
            </a:r>
            <a:r>
              <a:rPr lang="en-IN" b="1" u="sng" dirty="0">
                <a:latin typeface="Times New Roman" panose="02020603050405020304" pitchFamily="18" charset="0"/>
                <a:cs typeface="Times New Roman" panose="02020603050405020304" pitchFamily="18" charset="0"/>
              </a:rPr>
              <a:t> 1</a:t>
            </a: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pic>
        <p:nvPicPr>
          <p:cNvPr id="5" name="Picture 4">
            <a:extLst>
              <a:ext uri="{FF2B5EF4-FFF2-40B4-BE49-F238E27FC236}">
                <a16:creationId xmlns:a16="http://schemas.microsoft.com/office/drawing/2014/main" id="{B0CB1698-37D9-88FE-1572-8AA6A5D1D8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4155" y="2080415"/>
            <a:ext cx="6243689" cy="2231078"/>
          </a:xfrm>
          <a:prstGeom prst="rect">
            <a:avLst/>
          </a:prstGeom>
        </p:spPr>
      </p:pic>
      <p:sp>
        <p:nvSpPr>
          <p:cNvPr id="2" name="Rectangle: Rounded Corners 1">
            <a:extLst>
              <a:ext uri="{FF2B5EF4-FFF2-40B4-BE49-F238E27FC236}">
                <a16:creationId xmlns:a16="http://schemas.microsoft.com/office/drawing/2014/main" id="{A9FE5C7B-25AA-A3F1-108C-9EF321770151}"/>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FLOW DIAGRAM</a:t>
            </a:r>
            <a:endParaRPr lang="en-IN" dirty="0"/>
          </a:p>
        </p:txBody>
      </p:sp>
    </p:spTree>
    <p:extLst>
      <p:ext uri="{BB962C8B-B14F-4D97-AF65-F5344CB8AC3E}">
        <p14:creationId xmlns:p14="http://schemas.microsoft.com/office/powerpoint/2010/main" val="2025288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201988" cy="3387725"/>
          </a:xfrm>
          <a:prstGeom prst="rect">
            <a:avLst/>
          </a:prstGeom>
        </p:spPr>
        <p:txBody>
          <a:bodyPr spcFirstLastPara="1" vert="horz" lIns="91440" tIns="45720" rIns="91440" bIns="45720" rtlCol="0" anchor="b" anchorCtr="0">
            <a:normAutofit/>
          </a:bodyPr>
          <a:lstStyle/>
          <a:p>
            <a:pPr algn="r"/>
            <a:r>
              <a:rPr lang="en-IN" sz="4000" dirty="0">
                <a:solidFill>
                  <a:schemeClr val="bg1"/>
                </a:solidFill>
                <a:latin typeface="Times New Roman" panose="02020603050405020304" pitchFamily="18" charset="0"/>
                <a:cs typeface="Times New Roman" panose="02020603050405020304" pitchFamily="18" charset="0"/>
              </a:rPr>
              <a:t>Data Flow Diagram</a:t>
            </a:r>
            <a:endParaRPr lang="en-US" sz="4000" kern="1200" dirty="0">
              <a:solidFill>
                <a:schemeClr val="bg1"/>
              </a:solidFill>
              <a:latin typeface="Times New Roman" panose="02020603050405020304" pitchFamily="18" charset="0"/>
              <a:cs typeface="Times New Roman" panose="02020603050405020304" pitchFamily="18" charset="0"/>
            </a:endParaRPr>
          </a:p>
        </p:txBody>
      </p:sp>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3" name="TextBox 2">
            <a:extLst>
              <a:ext uri="{FF2B5EF4-FFF2-40B4-BE49-F238E27FC236}">
                <a16:creationId xmlns:a16="http://schemas.microsoft.com/office/drawing/2014/main" id="{813AA098-B06D-0EAC-5D48-8E984DF26D88}"/>
              </a:ext>
            </a:extLst>
          </p:cNvPr>
          <p:cNvSpPr txBox="1"/>
          <p:nvPr/>
        </p:nvSpPr>
        <p:spPr>
          <a:xfrm>
            <a:off x="3124199" y="4473634"/>
            <a:ext cx="5943600" cy="369332"/>
          </a:xfrm>
          <a:prstGeom prst="rect">
            <a:avLst/>
          </a:prstGeom>
          <a:noFill/>
        </p:spPr>
        <p:txBody>
          <a:bodyPr wrap="square" rtlCol="0">
            <a:spAutoFit/>
          </a:bodyPr>
          <a:lstStyle/>
          <a:p>
            <a:pPr algn="ctr"/>
            <a:r>
              <a:rPr lang="en-IN" b="1" u="sng" dirty="0">
                <a:latin typeface="Times New Roman" panose="02020603050405020304" pitchFamily="18" charset="0"/>
                <a:cs typeface="Times New Roman" panose="02020603050405020304" pitchFamily="18" charset="0"/>
              </a:rPr>
              <a:t>Figure 03 : Data Flow Diagram – </a:t>
            </a:r>
            <a:r>
              <a:rPr lang="en-IN" b="1" u="sng" dirty="0" err="1">
                <a:latin typeface="Times New Roman" panose="02020603050405020304" pitchFamily="18" charset="0"/>
                <a:cs typeface="Times New Roman" panose="02020603050405020304" pitchFamily="18" charset="0"/>
              </a:rPr>
              <a:t>lvl</a:t>
            </a:r>
            <a:r>
              <a:rPr lang="en-IN" b="1" u="sng" dirty="0">
                <a:latin typeface="Times New Roman" panose="02020603050405020304" pitchFamily="18" charset="0"/>
                <a:cs typeface="Times New Roman" panose="02020603050405020304" pitchFamily="18" charset="0"/>
              </a:rPr>
              <a:t> 2</a:t>
            </a: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pic>
        <p:nvPicPr>
          <p:cNvPr id="4" name="Picture 3">
            <a:extLst>
              <a:ext uri="{FF2B5EF4-FFF2-40B4-BE49-F238E27FC236}">
                <a16:creationId xmlns:a16="http://schemas.microsoft.com/office/drawing/2014/main" id="{295D752A-279B-F88E-6BA1-7B4B56BC61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1011" y="1784345"/>
            <a:ext cx="6069977" cy="2689289"/>
          </a:xfrm>
          <a:prstGeom prst="rect">
            <a:avLst/>
          </a:prstGeom>
        </p:spPr>
      </p:pic>
      <p:sp>
        <p:nvSpPr>
          <p:cNvPr id="2" name="Rectangle: Rounded Corners 1">
            <a:extLst>
              <a:ext uri="{FF2B5EF4-FFF2-40B4-BE49-F238E27FC236}">
                <a16:creationId xmlns:a16="http://schemas.microsoft.com/office/drawing/2014/main" id="{CB40640D-030E-797D-764A-15B3D7389988}"/>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FLOW DIAGRAM</a:t>
            </a:r>
            <a:endParaRPr lang="en-IN" dirty="0"/>
          </a:p>
        </p:txBody>
      </p:sp>
    </p:spTree>
    <p:extLst>
      <p:ext uri="{BB962C8B-B14F-4D97-AF65-F5344CB8AC3E}">
        <p14:creationId xmlns:p14="http://schemas.microsoft.com/office/powerpoint/2010/main" val="252664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201988" cy="3387725"/>
          </a:xfrm>
          <a:prstGeom prst="rect">
            <a:avLst/>
          </a:prstGeom>
        </p:spPr>
        <p:txBody>
          <a:bodyPr spcFirstLastPara="1" vert="horz" lIns="91440" tIns="45720" rIns="91440" bIns="45720" rtlCol="0" anchor="b" anchorCtr="0">
            <a:normAutofit/>
          </a:bodyPr>
          <a:lstStyle/>
          <a:p>
            <a:pPr algn="r"/>
            <a:r>
              <a:rPr lang="en-US" sz="4000" dirty="0">
                <a:solidFill>
                  <a:schemeClr val="bg1"/>
                </a:solidFill>
                <a:latin typeface="Times New Roman" panose="02020603050405020304" pitchFamily="18" charset="0"/>
                <a:cs typeface="Times New Roman" panose="02020603050405020304" pitchFamily="18" charset="0"/>
              </a:rPr>
              <a:t>Analysis Model: SDLC to be Applied</a:t>
            </a:r>
            <a:endParaRPr lang="en-US" sz="4000" kern="1200" dirty="0">
              <a:solidFill>
                <a:schemeClr val="bg1"/>
              </a:solidFill>
              <a:latin typeface="Times New Roman" panose="02020603050405020304" pitchFamily="18" charset="0"/>
              <a:cs typeface="Times New Roman" panose="02020603050405020304" pitchFamily="18" charset="0"/>
            </a:endParaRPr>
          </a:p>
        </p:txBody>
      </p:sp>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456" name="TextBox 455">
            <a:extLst>
              <a:ext uri="{FF2B5EF4-FFF2-40B4-BE49-F238E27FC236}">
                <a16:creationId xmlns:a16="http://schemas.microsoft.com/office/drawing/2014/main" id="{67AE708E-E1BF-F3AC-2F95-ADFBA7AE4B79}"/>
              </a:ext>
            </a:extLst>
          </p:cNvPr>
          <p:cNvSpPr txBox="1"/>
          <p:nvPr/>
        </p:nvSpPr>
        <p:spPr>
          <a:xfrm>
            <a:off x="4284904" y="511388"/>
            <a:ext cx="7796472" cy="64633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32716"/>
            <a:ext cx="781281" cy="781281"/>
          </a:xfrm>
          <a:prstGeom prst="rect">
            <a:avLst/>
          </a:prstGeom>
        </p:spPr>
      </p:pic>
      <p:pic>
        <p:nvPicPr>
          <p:cNvPr id="2" name="Picture 1" descr="Agile Model (Software Engineering) - javatpoint">
            <a:extLst>
              <a:ext uri="{FF2B5EF4-FFF2-40B4-BE49-F238E27FC236}">
                <a16:creationId xmlns:a16="http://schemas.microsoft.com/office/drawing/2014/main" id="{178D8CA8-9F76-EC89-A5B1-AB133A18F2F9}"/>
              </a:ext>
            </a:extLst>
          </p:cNvPr>
          <p:cNvPicPr/>
          <p:nvPr/>
        </p:nvPicPr>
        <p:blipFill rotWithShape="1">
          <a:blip r:embed="rId6">
            <a:extLst>
              <a:ext uri="{28A0092B-C50C-407E-A947-70E740481C1C}">
                <a14:useLocalDpi xmlns:a14="http://schemas.microsoft.com/office/drawing/2010/main" val="0"/>
              </a:ext>
            </a:extLst>
          </a:blip>
          <a:srcRect b="12103"/>
          <a:stretch/>
        </p:blipFill>
        <p:spPr bwMode="auto">
          <a:xfrm>
            <a:off x="3275514" y="1773003"/>
            <a:ext cx="5640971" cy="4090243"/>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0A9A2E9B-73EC-ECA0-1068-B3A21C19858D}"/>
              </a:ext>
            </a:extLst>
          </p:cNvPr>
          <p:cNvSpPr txBox="1"/>
          <p:nvPr/>
        </p:nvSpPr>
        <p:spPr>
          <a:xfrm>
            <a:off x="8081540" y="5977280"/>
            <a:ext cx="6167716" cy="369332"/>
          </a:xfrm>
          <a:prstGeom prst="rect">
            <a:avLst/>
          </a:prstGeom>
          <a:noFill/>
        </p:spPr>
        <p:txBody>
          <a:bodyPr wrap="square">
            <a:spAutoFit/>
          </a:bodyPr>
          <a:lstStyle/>
          <a:p>
            <a:pPr algn="ctr"/>
            <a:r>
              <a:rPr lang="en-IN" b="1" dirty="0">
                <a:latin typeface="Times New Roman" panose="02020603050405020304" pitchFamily="18" charset="0"/>
                <a:cs typeface="Times New Roman" panose="02020603050405020304" pitchFamily="18" charset="0"/>
              </a:rPr>
              <a:t>Source : Internet</a:t>
            </a:r>
          </a:p>
        </p:txBody>
      </p:sp>
      <p:sp>
        <p:nvSpPr>
          <p:cNvPr id="4" name="Rectangle: Rounded Corners 3">
            <a:extLst>
              <a:ext uri="{FF2B5EF4-FFF2-40B4-BE49-F238E27FC236}">
                <a16:creationId xmlns:a16="http://schemas.microsoft.com/office/drawing/2014/main" id="{54BE4B01-634F-84BF-EAD9-44FACD4E72B5}"/>
              </a:ext>
            </a:extLst>
          </p:cNvPr>
          <p:cNvSpPr/>
          <p:nvPr/>
        </p:nvSpPr>
        <p:spPr>
          <a:xfrm>
            <a:off x="3117962" y="5946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SDLC DIAGRAM</a:t>
            </a:r>
            <a:endParaRPr lang="en-IN" dirty="0"/>
          </a:p>
        </p:txBody>
      </p:sp>
    </p:spTree>
    <p:extLst>
      <p:ext uri="{BB962C8B-B14F-4D97-AF65-F5344CB8AC3E}">
        <p14:creationId xmlns:p14="http://schemas.microsoft.com/office/powerpoint/2010/main" val="360802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469900"/>
            <a:ext cx="3200400" cy="3387725"/>
          </a:xfrm>
          <a:prstGeom prst="rect">
            <a:avLst/>
          </a:prstGeom>
        </p:spPr>
        <p:txBody>
          <a:bodyPr spcFirstLastPara="1" vert="horz" lIns="91440" tIns="45720" rIns="91440" bIns="45720" rtlCol="0" anchor="b" anchorCtr="0">
            <a:normAutofit/>
          </a:bodyPr>
          <a:lstStyle/>
          <a:p>
            <a:pPr algn="r"/>
            <a:r>
              <a:rPr lang="en" sz="4000" dirty="0">
                <a:solidFill>
                  <a:schemeClr val="bg1"/>
                </a:solidFill>
                <a:latin typeface="Times New Roman" panose="02020603050405020304" pitchFamily="18" charset="0"/>
                <a:cs typeface="Times New Roman" panose="02020603050405020304" pitchFamily="18" charset="0"/>
              </a:rPr>
              <a:t>5. </a:t>
            </a:r>
            <a:r>
              <a:rPr lang="en-US" sz="4000" dirty="0">
                <a:solidFill>
                  <a:schemeClr val="bg1"/>
                </a:solidFill>
                <a:latin typeface="Times New Roman" pitchFamily="18" charset="0"/>
                <a:cs typeface="Times New Roman" pitchFamily="18" charset="0"/>
              </a:rPr>
              <a:t>Project plan </a:t>
            </a:r>
            <a:endParaRPr lang="en-US" sz="4000" kern="1200" dirty="0">
              <a:solidFill>
                <a:schemeClr val="bg1"/>
              </a:solidFill>
              <a:latin typeface="Times New Roman" panose="02020603050405020304" pitchFamily="18" charset="0"/>
              <a:cs typeface="Times New Roman" panose="02020603050405020304" pitchFamily="18" charset="0"/>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456" name="TextBox 455">
            <a:extLst>
              <a:ext uri="{FF2B5EF4-FFF2-40B4-BE49-F238E27FC236}">
                <a16:creationId xmlns:a16="http://schemas.microsoft.com/office/drawing/2014/main" id="{67AE708E-E1BF-F3AC-2F95-ADFBA7AE4B79}"/>
              </a:ext>
            </a:extLst>
          </p:cNvPr>
          <p:cNvSpPr txBox="1"/>
          <p:nvPr/>
        </p:nvSpPr>
        <p:spPr>
          <a:xfrm>
            <a:off x="4284904" y="511388"/>
            <a:ext cx="7796472" cy="64633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
        <p:nvSpPr>
          <p:cNvPr id="5" name="TextBox 4">
            <a:extLst>
              <a:ext uri="{FF2B5EF4-FFF2-40B4-BE49-F238E27FC236}">
                <a16:creationId xmlns:a16="http://schemas.microsoft.com/office/drawing/2014/main" id="{6173CD0F-626E-4291-A47C-282C5845381E}"/>
              </a:ext>
            </a:extLst>
          </p:cNvPr>
          <p:cNvSpPr txBox="1"/>
          <p:nvPr/>
        </p:nvSpPr>
        <p:spPr>
          <a:xfrm>
            <a:off x="8113059" y="5075442"/>
            <a:ext cx="1201270" cy="433095"/>
          </a:xfrm>
          <a:prstGeom prst="rect">
            <a:avLst/>
          </a:prstGeom>
          <a:solidFill>
            <a:schemeClr val="bg1"/>
          </a:solidFill>
        </p:spPr>
        <p:txBody>
          <a:bodyPr wrap="square" rtlCol="0">
            <a:spAutoFit/>
          </a:bodyPr>
          <a:lstStyle/>
          <a:p>
            <a:endParaRPr lang="en-IN" dirty="0"/>
          </a:p>
        </p:txBody>
      </p:sp>
      <p:grpSp>
        <p:nvGrpSpPr>
          <p:cNvPr id="37" name="Group 36">
            <a:extLst>
              <a:ext uri="{FF2B5EF4-FFF2-40B4-BE49-F238E27FC236}">
                <a16:creationId xmlns:a16="http://schemas.microsoft.com/office/drawing/2014/main" id="{8B6799F9-7797-9DA4-8282-638CC404478A}"/>
              </a:ext>
            </a:extLst>
          </p:cNvPr>
          <p:cNvGrpSpPr/>
          <p:nvPr/>
        </p:nvGrpSpPr>
        <p:grpSpPr>
          <a:xfrm>
            <a:off x="4661233" y="1456557"/>
            <a:ext cx="3026056" cy="4537883"/>
            <a:chOff x="6492241" y="482502"/>
            <a:chExt cx="3372778" cy="5342724"/>
          </a:xfrm>
        </p:grpSpPr>
        <p:sp>
          <p:nvSpPr>
            <p:cNvPr id="19" name="Rectangle 18">
              <a:extLst>
                <a:ext uri="{FF2B5EF4-FFF2-40B4-BE49-F238E27FC236}">
                  <a16:creationId xmlns:a16="http://schemas.microsoft.com/office/drawing/2014/main" id="{54C8562A-378C-AC58-0217-6035B42D513C}"/>
                </a:ext>
              </a:extLst>
            </p:cNvPr>
            <p:cNvSpPr/>
            <p:nvPr/>
          </p:nvSpPr>
          <p:spPr>
            <a:xfrm>
              <a:off x="6492241" y="482502"/>
              <a:ext cx="3363758" cy="827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Research and Familiarization</a:t>
              </a:r>
              <a:endParaRPr lang="en-US" sz="2000" b="1" dirty="0">
                <a:latin typeface="Times New Roman" pitchFamily="18" charset="0"/>
                <a:cs typeface="Times New Roman" pitchFamily="18" charset="0"/>
              </a:endParaRPr>
            </a:p>
          </p:txBody>
        </p:sp>
        <p:sp>
          <p:nvSpPr>
            <p:cNvPr id="20" name="Rectangle 19">
              <a:extLst>
                <a:ext uri="{FF2B5EF4-FFF2-40B4-BE49-F238E27FC236}">
                  <a16:creationId xmlns:a16="http://schemas.microsoft.com/office/drawing/2014/main" id="{D51E5DB8-5105-3F9A-72EA-507327DEE497}"/>
                </a:ext>
              </a:extLst>
            </p:cNvPr>
            <p:cNvSpPr/>
            <p:nvPr/>
          </p:nvSpPr>
          <p:spPr>
            <a:xfrm>
              <a:off x="6492241" y="1470291"/>
              <a:ext cx="3363758" cy="827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System architecture Design</a:t>
              </a:r>
              <a:endParaRPr lang="en-US" b="1" dirty="0"/>
            </a:p>
          </p:txBody>
        </p:sp>
        <p:sp>
          <p:nvSpPr>
            <p:cNvPr id="21" name="Rectangle 20">
              <a:extLst>
                <a:ext uri="{FF2B5EF4-FFF2-40B4-BE49-F238E27FC236}">
                  <a16:creationId xmlns:a16="http://schemas.microsoft.com/office/drawing/2014/main" id="{0023A045-E74A-A8E8-0D90-BF294BC80C58}"/>
                </a:ext>
              </a:extLst>
            </p:cNvPr>
            <p:cNvSpPr/>
            <p:nvPr/>
          </p:nvSpPr>
          <p:spPr>
            <a:xfrm>
              <a:off x="6492241" y="2345409"/>
              <a:ext cx="3363758" cy="827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Smart contract development</a:t>
              </a:r>
            </a:p>
          </p:txBody>
        </p:sp>
        <p:sp>
          <p:nvSpPr>
            <p:cNvPr id="29" name="Rectangle 28">
              <a:extLst>
                <a:ext uri="{FF2B5EF4-FFF2-40B4-BE49-F238E27FC236}">
                  <a16:creationId xmlns:a16="http://schemas.microsoft.com/office/drawing/2014/main" id="{34F3DD3B-4049-EE07-1021-C25BE18F819A}"/>
                </a:ext>
              </a:extLst>
            </p:cNvPr>
            <p:cNvSpPr/>
            <p:nvPr/>
          </p:nvSpPr>
          <p:spPr>
            <a:xfrm>
              <a:off x="6492241" y="3200401"/>
              <a:ext cx="3363758" cy="827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Blockchain Integration</a:t>
              </a:r>
              <a:endParaRPr lang="en-US" sz="2000" b="1" dirty="0">
                <a:latin typeface="Times New Roman" pitchFamily="18" charset="0"/>
                <a:cs typeface="Times New Roman" pitchFamily="18" charset="0"/>
              </a:endParaRPr>
            </a:p>
          </p:txBody>
        </p:sp>
        <p:sp>
          <p:nvSpPr>
            <p:cNvPr id="30" name="Rectangle 29">
              <a:extLst>
                <a:ext uri="{FF2B5EF4-FFF2-40B4-BE49-F238E27FC236}">
                  <a16:creationId xmlns:a16="http://schemas.microsoft.com/office/drawing/2014/main" id="{6695C78D-2790-1511-C9B1-A3B4EA233C33}"/>
                </a:ext>
              </a:extLst>
            </p:cNvPr>
            <p:cNvSpPr/>
            <p:nvPr/>
          </p:nvSpPr>
          <p:spPr>
            <a:xfrm>
              <a:off x="6501261" y="4111911"/>
              <a:ext cx="3363758" cy="827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Front- End development</a:t>
              </a:r>
              <a:endParaRPr lang="en-US" sz="2000" b="1" dirty="0">
                <a:latin typeface="Times New Roman" pitchFamily="18" charset="0"/>
                <a:cs typeface="Times New Roman" pitchFamily="18" charset="0"/>
              </a:endParaRPr>
            </a:p>
          </p:txBody>
        </p:sp>
        <p:sp>
          <p:nvSpPr>
            <p:cNvPr id="31" name="Rectangle 30">
              <a:extLst>
                <a:ext uri="{FF2B5EF4-FFF2-40B4-BE49-F238E27FC236}">
                  <a16:creationId xmlns:a16="http://schemas.microsoft.com/office/drawing/2014/main" id="{DF3460FE-BBD5-21FF-DBEC-D447B45B1301}"/>
                </a:ext>
              </a:extLst>
            </p:cNvPr>
            <p:cNvSpPr/>
            <p:nvPr/>
          </p:nvSpPr>
          <p:spPr>
            <a:xfrm>
              <a:off x="6501261" y="4997698"/>
              <a:ext cx="3363758" cy="827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Back-End development</a:t>
              </a:r>
              <a:endParaRPr lang="en-US" sz="2000" b="1" dirty="0">
                <a:latin typeface="Times New Roman" pitchFamily="18" charset="0"/>
                <a:cs typeface="Times New Roman" pitchFamily="18" charset="0"/>
              </a:endParaRPr>
            </a:p>
          </p:txBody>
        </p:sp>
        <p:cxnSp>
          <p:nvCxnSpPr>
            <p:cNvPr id="32" name="Straight Arrow Connector 31">
              <a:extLst>
                <a:ext uri="{FF2B5EF4-FFF2-40B4-BE49-F238E27FC236}">
                  <a16:creationId xmlns:a16="http://schemas.microsoft.com/office/drawing/2014/main" id="{8EEA3949-A0DF-8E4C-F3C0-E152CBACBEE3}"/>
                </a:ext>
              </a:extLst>
            </p:cNvPr>
            <p:cNvCxnSpPr>
              <a:stCxn id="19" idx="2"/>
              <a:endCxn id="20" idx="0"/>
            </p:cNvCxnSpPr>
            <p:nvPr/>
          </p:nvCxnSpPr>
          <p:spPr>
            <a:xfrm>
              <a:off x="8174120" y="1310030"/>
              <a:ext cx="0" cy="160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C727C50-472E-1617-BD5C-AA0AD92B8CB8}"/>
                </a:ext>
              </a:extLst>
            </p:cNvPr>
            <p:cNvCxnSpPr>
              <a:cxnSpLocks/>
            </p:cNvCxnSpPr>
            <p:nvPr/>
          </p:nvCxnSpPr>
          <p:spPr>
            <a:xfrm>
              <a:off x="8174120" y="2196582"/>
              <a:ext cx="0" cy="226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71F6D844-0738-B0EC-AE19-F6BF2FF02C73}"/>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PLAN</a:t>
            </a:r>
            <a:endParaRPr lang="en-IN" dirty="0"/>
          </a:p>
        </p:txBody>
      </p:sp>
    </p:spTree>
    <p:extLst>
      <p:ext uri="{BB962C8B-B14F-4D97-AF65-F5344CB8AC3E}">
        <p14:creationId xmlns:p14="http://schemas.microsoft.com/office/powerpoint/2010/main" val="39657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A81D757-D2ED-9141-F066-C7B063498EFF}"/>
              </a:ext>
            </a:extLst>
          </p:cNvPr>
          <p:cNvSpPr/>
          <p:nvPr/>
        </p:nvSpPr>
        <p:spPr>
          <a:xfrm>
            <a:off x="3197604" y="312165"/>
            <a:ext cx="5796792" cy="549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PRESENTATION OUTLINE</a:t>
            </a:r>
            <a:endParaRPr lang="en-IN" dirty="0"/>
          </a:p>
        </p:txBody>
      </p:sp>
      <p:sp>
        <p:nvSpPr>
          <p:cNvPr id="3" name="TextBox 2">
            <a:extLst>
              <a:ext uri="{FF2B5EF4-FFF2-40B4-BE49-F238E27FC236}">
                <a16:creationId xmlns:a16="http://schemas.microsoft.com/office/drawing/2014/main" id="{F501218C-5E08-1F7E-D9BB-2460EFBE260C}"/>
              </a:ext>
            </a:extLst>
          </p:cNvPr>
          <p:cNvSpPr txBox="1"/>
          <p:nvPr/>
        </p:nvSpPr>
        <p:spPr>
          <a:xfrm>
            <a:off x="1317072" y="1367406"/>
            <a:ext cx="4957893"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Problem Statement</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Motivation</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Literature Review</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System Requirements </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Functional Requirements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Non- Functional Requirements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Implementation Plan</a:t>
            </a:r>
          </a:p>
          <a:p>
            <a:pPr marL="285750" indent="-285750">
              <a:lnSpc>
                <a:spcPct val="150000"/>
              </a:lnSpc>
              <a:buFont typeface="Wingdings" panose="05000000000000000000" pitchFamily="2" charset="2"/>
              <a:buChar char="Ø"/>
            </a:pPr>
            <a:r>
              <a:rPr lang="en-IN" dirty="0"/>
              <a:t>System Architecture</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4CEFE83-C8D9-D876-54EE-CC0E142AF940}"/>
              </a:ext>
            </a:extLst>
          </p:cNvPr>
          <p:cNvSpPr txBox="1"/>
          <p:nvPr/>
        </p:nvSpPr>
        <p:spPr>
          <a:xfrm>
            <a:off x="6191075" y="966279"/>
            <a:ext cx="4278385" cy="4524315"/>
          </a:xfrm>
          <a:prstGeom prst="rect">
            <a:avLst/>
          </a:prstGeom>
          <a:noFill/>
        </p:spPr>
        <p:txBody>
          <a:bodyPr wrap="square" rtlCol="0">
            <a:spAutoFit/>
          </a:bodyPr>
          <a:lstStyle/>
          <a:p>
            <a:pPr>
              <a:lnSpc>
                <a:spcPct val="150000"/>
              </a:lnSpc>
            </a:pPr>
            <a:endParaRPr lang="en-IN" dirty="0"/>
          </a:p>
          <a:p>
            <a:pPr marL="285750" indent="-285750">
              <a:lnSpc>
                <a:spcPct val="150000"/>
              </a:lnSpc>
              <a:buFont typeface="Wingdings" panose="05000000000000000000" pitchFamily="2" charset="2"/>
              <a:buChar char="Ø"/>
            </a:pPr>
            <a:r>
              <a:rPr lang="en-IN" dirty="0"/>
              <a:t>ER-Diagram</a:t>
            </a:r>
          </a:p>
          <a:p>
            <a:pPr marL="285750" indent="-285750">
              <a:lnSpc>
                <a:spcPct val="150000"/>
              </a:lnSpc>
              <a:buFont typeface="Wingdings" panose="05000000000000000000" pitchFamily="2" charset="2"/>
              <a:buChar char="Ø"/>
            </a:pPr>
            <a:r>
              <a:rPr lang="en-IN" dirty="0"/>
              <a:t>UML Diagram</a:t>
            </a:r>
          </a:p>
          <a:p>
            <a:pPr marL="285750" indent="-285750">
              <a:lnSpc>
                <a:spcPct val="150000"/>
              </a:lnSpc>
              <a:buFont typeface="Wingdings" panose="05000000000000000000" pitchFamily="2" charset="2"/>
              <a:buChar char="Ø"/>
            </a:pPr>
            <a:r>
              <a:rPr lang="en-IN" dirty="0"/>
              <a:t>Data Flow Diagram</a:t>
            </a:r>
          </a:p>
          <a:p>
            <a:pPr marL="285750" indent="-285750">
              <a:lnSpc>
                <a:spcPct val="150000"/>
              </a:lnSpc>
              <a:buFont typeface="Wingdings" panose="05000000000000000000" pitchFamily="2" charset="2"/>
              <a:buChar char="Ø"/>
            </a:pPr>
            <a:r>
              <a:rPr lang="en-IN" dirty="0"/>
              <a:t>SDLC Diagram</a:t>
            </a:r>
          </a:p>
          <a:p>
            <a:pPr marL="285750" indent="-285750">
              <a:lnSpc>
                <a:spcPct val="150000"/>
              </a:lnSpc>
              <a:buFont typeface="Wingdings" panose="05000000000000000000" pitchFamily="2" charset="2"/>
              <a:buChar char="Ø"/>
            </a:pPr>
            <a:r>
              <a:rPr lang="en-IN" dirty="0"/>
              <a:t>Test Cases</a:t>
            </a:r>
          </a:p>
          <a:p>
            <a:pPr marL="285750" indent="-285750">
              <a:lnSpc>
                <a:spcPct val="150000"/>
              </a:lnSpc>
              <a:buFont typeface="Wingdings" panose="05000000000000000000" pitchFamily="2" charset="2"/>
              <a:buChar char="Ø"/>
            </a:pPr>
            <a:r>
              <a:rPr lang="en-IN" dirty="0"/>
              <a:t>Advantages</a:t>
            </a:r>
          </a:p>
          <a:p>
            <a:pPr marL="285750" indent="-285750">
              <a:lnSpc>
                <a:spcPct val="150000"/>
              </a:lnSpc>
              <a:buFont typeface="Wingdings" panose="05000000000000000000" pitchFamily="2" charset="2"/>
              <a:buChar char="Ø"/>
            </a:pPr>
            <a:r>
              <a:rPr lang="en-IN" dirty="0"/>
              <a:t>Limitations</a:t>
            </a:r>
          </a:p>
          <a:p>
            <a:pPr marL="285750" indent="-285750">
              <a:lnSpc>
                <a:spcPct val="150000"/>
              </a:lnSpc>
              <a:buFont typeface="Wingdings" panose="05000000000000000000" pitchFamily="2" charset="2"/>
              <a:buChar char="Ø"/>
            </a:pPr>
            <a:r>
              <a:rPr lang="en-IN" dirty="0"/>
              <a:t>References</a:t>
            </a:r>
          </a:p>
          <a:p>
            <a:pPr marL="285750" indent="-285750">
              <a:lnSpc>
                <a:spcPct val="150000"/>
              </a:lnSpc>
              <a:buFont typeface="Wingdings" panose="05000000000000000000" pitchFamily="2" charset="2"/>
              <a:buChar char="Ø"/>
            </a:pPr>
            <a:r>
              <a:rPr lang="en-IN" dirty="0"/>
              <a:t>Conclusion</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831625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32716"/>
            <a:ext cx="781281" cy="781281"/>
          </a:xfrm>
          <a:prstGeom prst="rect">
            <a:avLst/>
          </a:prstGeom>
        </p:spPr>
      </p:pic>
      <p:sp>
        <p:nvSpPr>
          <p:cNvPr id="21" name="Google Shape;497;p41"/>
          <p:cNvSpPr txBox="1">
            <a:spLocks/>
          </p:cNvSpPr>
          <p:nvPr/>
        </p:nvSpPr>
        <p:spPr>
          <a:xfrm>
            <a:off x="457200" y="586856"/>
            <a:ext cx="3443773" cy="3387497"/>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chemeClr val="bg1"/>
                </a:solidFill>
                <a:latin typeface="Times New Roman" panose="02020603050405020304" pitchFamily="18" charset="0"/>
                <a:cs typeface="Times New Roman" panose="02020603050405020304" pitchFamily="18" charset="0"/>
              </a:rPr>
              <a:t>Test cases</a:t>
            </a:r>
          </a:p>
        </p:txBody>
      </p:sp>
      <p:graphicFrame>
        <p:nvGraphicFramePr>
          <p:cNvPr id="2" name="Table 1"/>
          <p:cNvGraphicFramePr>
            <a:graphicFrameLocks noGrp="1"/>
          </p:cNvGraphicFramePr>
          <p:nvPr>
            <p:extLst>
              <p:ext uri="{D42A27DB-BD31-4B8C-83A1-F6EECF244321}">
                <p14:modId xmlns:p14="http://schemas.microsoft.com/office/powerpoint/2010/main" val="2157575190"/>
              </p:ext>
            </p:extLst>
          </p:nvPr>
        </p:nvGraphicFramePr>
        <p:xfrm>
          <a:off x="2026920" y="1510852"/>
          <a:ext cx="8138160" cy="4371390"/>
        </p:xfrm>
        <a:graphic>
          <a:graphicData uri="http://schemas.openxmlformats.org/drawingml/2006/table">
            <a:tbl>
              <a:tblPr firstRow="1" bandRow="1">
                <a:tableStyleId>{5C22544A-7EE6-4342-B048-85BDC9FD1C3A}</a:tableStyleId>
              </a:tblPr>
              <a:tblGrid>
                <a:gridCol w="520474">
                  <a:extLst>
                    <a:ext uri="{9D8B030D-6E8A-4147-A177-3AD203B41FA5}">
                      <a16:colId xmlns:a16="http://schemas.microsoft.com/office/drawing/2014/main" val="20000"/>
                    </a:ext>
                  </a:extLst>
                </a:gridCol>
                <a:gridCol w="754986">
                  <a:extLst>
                    <a:ext uri="{9D8B030D-6E8A-4147-A177-3AD203B41FA5}">
                      <a16:colId xmlns:a16="http://schemas.microsoft.com/office/drawing/2014/main" val="20001"/>
                    </a:ext>
                  </a:extLst>
                </a:gridCol>
                <a:gridCol w="1132480">
                  <a:extLst>
                    <a:ext uri="{9D8B030D-6E8A-4147-A177-3AD203B41FA5}">
                      <a16:colId xmlns:a16="http://schemas.microsoft.com/office/drawing/2014/main" val="20002"/>
                    </a:ext>
                  </a:extLst>
                </a:gridCol>
                <a:gridCol w="1154786">
                  <a:extLst>
                    <a:ext uri="{9D8B030D-6E8A-4147-A177-3AD203B41FA5}">
                      <a16:colId xmlns:a16="http://schemas.microsoft.com/office/drawing/2014/main" val="20003"/>
                    </a:ext>
                  </a:extLst>
                </a:gridCol>
                <a:gridCol w="1002455">
                  <a:extLst>
                    <a:ext uri="{9D8B030D-6E8A-4147-A177-3AD203B41FA5}">
                      <a16:colId xmlns:a16="http://schemas.microsoft.com/office/drawing/2014/main" val="20004"/>
                    </a:ext>
                  </a:extLst>
                </a:gridCol>
                <a:gridCol w="893245">
                  <a:extLst>
                    <a:ext uri="{9D8B030D-6E8A-4147-A177-3AD203B41FA5}">
                      <a16:colId xmlns:a16="http://schemas.microsoft.com/office/drawing/2014/main" val="20005"/>
                    </a:ext>
                  </a:extLst>
                </a:gridCol>
                <a:gridCol w="983972">
                  <a:extLst>
                    <a:ext uri="{9D8B030D-6E8A-4147-A177-3AD203B41FA5}">
                      <a16:colId xmlns:a16="http://schemas.microsoft.com/office/drawing/2014/main" val="20006"/>
                    </a:ext>
                  </a:extLst>
                </a:gridCol>
                <a:gridCol w="865087">
                  <a:extLst>
                    <a:ext uri="{9D8B030D-6E8A-4147-A177-3AD203B41FA5}">
                      <a16:colId xmlns:a16="http://schemas.microsoft.com/office/drawing/2014/main" val="20007"/>
                    </a:ext>
                  </a:extLst>
                </a:gridCol>
                <a:gridCol w="830675">
                  <a:extLst>
                    <a:ext uri="{9D8B030D-6E8A-4147-A177-3AD203B41FA5}">
                      <a16:colId xmlns:a16="http://schemas.microsoft.com/office/drawing/2014/main" val="20008"/>
                    </a:ext>
                  </a:extLst>
                </a:gridCol>
              </a:tblGrid>
              <a:tr h="820795">
                <a:tc>
                  <a:txBody>
                    <a:bodyPr/>
                    <a:lstStyle/>
                    <a:p>
                      <a:pPr algn="just"/>
                      <a:r>
                        <a:rPr lang="en-US" sz="1400" b="1" i="0" u="none" strike="noStrike" kern="1200" baseline="0" dirty="0">
                          <a:solidFill>
                            <a:schemeClr val="lt1"/>
                          </a:solidFill>
                          <a:latin typeface="+mn-lt"/>
                          <a:ea typeface="+mn-ea"/>
                          <a:cs typeface="+mn-cs"/>
                        </a:rPr>
                        <a:t>Sr.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No.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Test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case ID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Test case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name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Actions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Required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data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Expected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output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Actual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output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Status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Comments </a:t>
                      </a:r>
                      <a:endParaRPr lang="en-US" sz="1400" dirty="0"/>
                    </a:p>
                  </a:txBody>
                  <a:tcPr/>
                </a:tc>
                <a:extLst>
                  <a:ext uri="{0D108BD9-81ED-4DB2-BD59-A6C34878D82A}">
                    <a16:rowId xmlns:a16="http://schemas.microsoft.com/office/drawing/2014/main" val="10000"/>
                  </a:ext>
                </a:extLst>
              </a:tr>
              <a:tr h="3245795">
                <a:tc>
                  <a:txBody>
                    <a:bodyPr/>
                    <a:lstStyle/>
                    <a:p>
                      <a:pPr algn="just"/>
                      <a:r>
                        <a:rPr lang="en-US" sz="1400" b="0" i="0" u="none" strike="noStrike" kern="1200" baseline="0" dirty="0">
                          <a:solidFill>
                            <a:schemeClr val="dk1"/>
                          </a:solidFill>
                          <a:latin typeface="+mn-lt"/>
                          <a:ea typeface="+mn-ea"/>
                          <a:cs typeface="+mn-cs"/>
                        </a:rPr>
                        <a:t>1 </a:t>
                      </a:r>
                      <a:endParaRPr lang="en-US" sz="1400" dirty="0"/>
                    </a:p>
                  </a:txBody>
                  <a:tcPr/>
                </a:tc>
                <a:tc>
                  <a:txBody>
                    <a:bodyPr/>
                    <a:lstStyle/>
                    <a:p>
                      <a:pPr algn="just"/>
                      <a:r>
                        <a:rPr lang="en-US" sz="1400" b="1" i="0" u="none" strike="noStrike" kern="1200" baseline="0" dirty="0">
                          <a:solidFill>
                            <a:schemeClr val="dk1"/>
                          </a:solidFill>
                          <a:latin typeface="+mn-lt"/>
                          <a:ea typeface="+mn-ea"/>
                          <a:cs typeface="+mn-cs"/>
                        </a:rPr>
                        <a:t>TC_001  </a:t>
                      </a:r>
                      <a:endParaRPr lang="en-US" sz="1400" dirty="0"/>
                    </a:p>
                    <a:p>
                      <a:pPr algn="just"/>
                      <a:endParaRPr lang="en-US" sz="1400" dirty="0"/>
                    </a:p>
                  </a:txBody>
                  <a:tcPr/>
                </a:tc>
                <a:tc>
                  <a:txBody>
                    <a:bodyPr/>
                    <a:lstStyle/>
                    <a:p>
                      <a:pPr algn="just"/>
                      <a:r>
                        <a:rPr lang="en-US" sz="1400" dirty="0"/>
                        <a:t>Student Take Exam</a:t>
                      </a:r>
                    </a:p>
                  </a:txBody>
                  <a:tcPr/>
                </a:tc>
                <a:tc>
                  <a:txBody>
                    <a:bodyPr/>
                    <a:lstStyle/>
                    <a:p>
                      <a:pPr algn="just"/>
                      <a:r>
                        <a:rPr lang="en-US" sz="1400" dirty="0"/>
                        <a:t>1.Enter student login details. 2. Enter the Exam key. </a:t>
                      </a:r>
                    </a:p>
                    <a:p>
                      <a:pPr algn="just"/>
                      <a:r>
                        <a:rPr lang="en-US" sz="1400" dirty="0"/>
                        <a:t>3.Submit the exam</a:t>
                      </a:r>
                    </a:p>
                  </a:txBody>
                  <a:tcPr/>
                </a:tc>
                <a:tc>
                  <a:txBody>
                    <a:bodyPr/>
                    <a:lstStyle/>
                    <a:p>
                      <a:pPr algn="just"/>
                      <a:r>
                        <a:rPr lang="en-US" sz="1400" dirty="0"/>
                        <a:t>Login details and Exam key</a:t>
                      </a:r>
                    </a:p>
                  </a:txBody>
                  <a:tcPr/>
                </a:tc>
                <a:tc>
                  <a:txBody>
                    <a:bodyPr/>
                    <a:lstStyle/>
                    <a:p>
                      <a:pPr algn="just"/>
                      <a:r>
                        <a:rPr lang="en-US" sz="1400" dirty="0"/>
                        <a:t>Upon submitting the test the MetaMask wallet should popup to submit the exam through smart contract</a:t>
                      </a:r>
                    </a:p>
                  </a:txBody>
                  <a:tcPr/>
                </a:tc>
                <a:tc>
                  <a:txBody>
                    <a:bodyPr/>
                    <a:lstStyle/>
                    <a:p>
                      <a:pPr algn="just"/>
                      <a:r>
                        <a:rPr lang="en-US" sz="1400" dirty="0"/>
                        <a:t>After submit ting the test the Meta Mask wallet popped up to submit the exam through smart contract</a:t>
                      </a:r>
                    </a:p>
                  </a:txBody>
                  <a:tcPr/>
                </a:tc>
                <a:tc>
                  <a:txBody>
                    <a:bodyPr/>
                    <a:lstStyle/>
                    <a:p>
                      <a:pPr algn="just"/>
                      <a:r>
                        <a:rPr lang="en-US" sz="1400" b="0" i="0" u="none" strike="noStrike" kern="1200" baseline="0" dirty="0">
                          <a:solidFill>
                            <a:schemeClr val="dk1"/>
                          </a:solidFill>
                          <a:latin typeface="+mn-lt"/>
                          <a:ea typeface="+mn-ea"/>
                          <a:cs typeface="+mn-cs"/>
                        </a:rPr>
                        <a:t>PASS </a:t>
                      </a:r>
                      <a:endParaRPr lang="en-US" sz="1400" dirty="0"/>
                    </a:p>
                  </a:txBody>
                  <a:tcPr/>
                </a:tc>
                <a:tc>
                  <a:txBody>
                    <a:bodyPr/>
                    <a:lstStyle/>
                    <a:p>
                      <a:pPr algn="just"/>
                      <a:r>
                        <a:rPr lang="en-US" sz="1400" b="0" i="0" u="none" strike="noStrike" kern="1200" baseline="0" dirty="0">
                          <a:solidFill>
                            <a:schemeClr val="dk1"/>
                          </a:solidFill>
                          <a:latin typeface="+mn-lt"/>
                          <a:ea typeface="+mn-ea"/>
                          <a:cs typeface="+mn-cs"/>
                        </a:rPr>
                        <a:t>NIL </a:t>
                      </a:r>
                      <a:endParaRPr lang="en-US" sz="1400" dirty="0"/>
                    </a:p>
                  </a:txBody>
                  <a:tcPr/>
                </a:tc>
                <a:extLst>
                  <a:ext uri="{0D108BD9-81ED-4DB2-BD59-A6C34878D82A}">
                    <a16:rowId xmlns:a16="http://schemas.microsoft.com/office/drawing/2014/main" val="10001"/>
                  </a:ext>
                </a:extLst>
              </a:tr>
              <a:tr h="0">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extLst>
                  <a:ext uri="{0D108BD9-81ED-4DB2-BD59-A6C34878D82A}">
                    <a16:rowId xmlns:a16="http://schemas.microsoft.com/office/drawing/2014/main" val="10002"/>
                  </a:ext>
                </a:extLst>
              </a:tr>
            </a:tbl>
          </a:graphicData>
        </a:graphic>
      </p:graphicFrame>
      <p:sp>
        <p:nvSpPr>
          <p:cNvPr id="4" name="Rectangle: Rounded Corners 3">
            <a:extLst>
              <a:ext uri="{FF2B5EF4-FFF2-40B4-BE49-F238E27FC236}">
                <a16:creationId xmlns:a16="http://schemas.microsoft.com/office/drawing/2014/main" id="{E8F37C53-2F89-6FDC-184F-87125305F9BB}"/>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 CASES</a:t>
            </a:r>
            <a:endParaRPr lang="en-IN" dirty="0"/>
          </a:p>
        </p:txBody>
      </p:sp>
    </p:spTree>
    <p:extLst>
      <p:ext uri="{BB962C8B-B14F-4D97-AF65-F5344CB8AC3E}">
        <p14:creationId xmlns:p14="http://schemas.microsoft.com/office/powerpoint/2010/main" val="4136858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32716"/>
            <a:ext cx="781281" cy="781281"/>
          </a:xfrm>
          <a:prstGeom prst="rect">
            <a:avLst/>
          </a:prstGeom>
        </p:spPr>
      </p:pic>
      <p:sp>
        <p:nvSpPr>
          <p:cNvPr id="21" name="Google Shape;497;p41"/>
          <p:cNvSpPr txBox="1">
            <a:spLocks/>
          </p:cNvSpPr>
          <p:nvPr/>
        </p:nvSpPr>
        <p:spPr>
          <a:xfrm>
            <a:off x="457200" y="586856"/>
            <a:ext cx="3443773" cy="3387497"/>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chemeClr val="bg1"/>
                </a:solidFill>
                <a:latin typeface="Times New Roman" panose="02020603050405020304" pitchFamily="18" charset="0"/>
                <a:cs typeface="Times New Roman" panose="02020603050405020304" pitchFamily="18" charset="0"/>
              </a:rPr>
              <a:t>Test cases</a:t>
            </a:r>
          </a:p>
        </p:txBody>
      </p:sp>
      <p:graphicFrame>
        <p:nvGraphicFramePr>
          <p:cNvPr id="2" name="Table 1"/>
          <p:cNvGraphicFramePr>
            <a:graphicFrameLocks noGrp="1"/>
          </p:cNvGraphicFramePr>
          <p:nvPr>
            <p:extLst>
              <p:ext uri="{D42A27DB-BD31-4B8C-83A1-F6EECF244321}">
                <p14:modId xmlns:p14="http://schemas.microsoft.com/office/powerpoint/2010/main" val="367729140"/>
              </p:ext>
            </p:extLst>
          </p:nvPr>
        </p:nvGraphicFramePr>
        <p:xfrm>
          <a:off x="2037079" y="1783635"/>
          <a:ext cx="8117841" cy="3290729"/>
        </p:xfrm>
        <a:graphic>
          <a:graphicData uri="http://schemas.openxmlformats.org/drawingml/2006/table">
            <a:tbl>
              <a:tblPr firstRow="1" bandRow="1">
                <a:tableStyleId>{5C22544A-7EE6-4342-B048-85BDC9FD1C3A}</a:tableStyleId>
              </a:tblPr>
              <a:tblGrid>
                <a:gridCol w="519175">
                  <a:extLst>
                    <a:ext uri="{9D8B030D-6E8A-4147-A177-3AD203B41FA5}">
                      <a16:colId xmlns:a16="http://schemas.microsoft.com/office/drawing/2014/main" val="20000"/>
                    </a:ext>
                  </a:extLst>
                </a:gridCol>
                <a:gridCol w="753101">
                  <a:extLst>
                    <a:ext uri="{9D8B030D-6E8A-4147-A177-3AD203B41FA5}">
                      <a16:colId xmlns:a16="http://schemas.microsoft.com/office/drawing/2014/main" val="20001"/>
                    </a:ext>
                  </a:extLst>
                </a:gridCol>
                <a:gridCol w="1129652">
                  <a:extLst>
                    <a:ext uri="{9D8B030D-6E8A-4147-A177-3AD203B41FA5}">
                      <a16:colId xmlns:a16="http://schemas.microsoft.com/office/drawing/2014/main" val="20002"/>
                    </a:ext>
                  </a:extLst>
                </a:gridCol>
                <a:gridCol w="1151903">
                  <a:extLst>
                    <a:ext uri="{9D8B030D-6E8A-4147-A177-3AD203B41FA5}">
                      <a16:colId xmlns:a16="http://schemas.microsoft.com/office/drawing/2014/main" val="20003"/>
                    </a:ext>
                  </a:extLst>
                </a:gridCol>
                <a:gridCol w="999952">
                  <a:extLst>
                    <a:ext uri="{9D8B030D-6E8A-4147-A177-3AD203B41FA5}">
                      <a16:colId xmlns:a16="http://schemas.microsoft.com/office/drawing/2014/main" val="20004"/>
                    </a:ext>
                  </a:extLst>
                </a:gridCol>
                <a:gridCol w="891015">
                  <a:extLst>
                    <a:ext uri="{9D8B030D-6E8A-4147-A177-3AD203B41FA5}">
                      <a16:colId xmlns:a16="http://schemas.microsoft.com/office/drawing/2014/main" val="20005"/>
                    </a:ext>
                  </a:extLst>
                </a:gridCol>
                <a:gridCol w="981515">
                  <a:extLst>
                    <a:ext uri="{9D8B030D-6E8A-4147-A177-3AD203B41FA5}">
                      <a16:colId xmlns:a16="http://schemas.microsoft.com/office/drawing/2014/main" val="20006"/>
                    </a:ext>
                  </a:extLst>
                </a:gridCol>
                <a:gridCol w="862927">
                  <a:extLst>
                    <a:ext uri="{9D8B030D-6E8A-4147-A177-3AD203B41FA5}">
                      <a16:colId xmlns:a16="http://schemas.microsoft.com/office/drawing/2014/main" val="20007"/>
                    </a:ext>
                  </a:extLst>
                </a:gridCol>
                <a:gridCol w="828601">
                  <a:extLst>
                    <a:ext uri="{9D8B030D-6E8A-4147-A177-3AD203B41FA5}">
                      <a16:colId xmlns:a16="http://schemas.microsoft.com/office/drawing/2014/main" val="20008"/>
                    </a:ext>
                  </a:extLst>
                </a:gridCol>
              </a:tblGrid>
              <a:tr h="1187609">
                <a:tc>
                  <a:txBody>
                    <a:bodyPr/>
                    <a:lstStyle/>
                    <a:p>
                      <a:pPr algn="just"/>
                      <a:r>
                        <a:rPr lang="en-US" sz="1400" b="1" i="0" u="none" strike="noStrike" kern="1200" baseline="0" dirty="0">
                          <a:solidFill>
                            <a:schemeClr val="lt1"/>
                          </a:solidFill>
                          <a:latin typeface="+mn-lt"/>
                          <a:ea typeface="+mn-ea"/>
                          <a:cs typeface="+mn-cs"/>
                        </a:rPr>
                        <a:t>Sr.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No.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Test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case ID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Test case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name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Actions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Required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data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Expected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output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Actual </a:t>
                      </a:r>
                      <a:endParaRPr lang="en-US" sz="1400" b="0" i="0" u="none" strike="noStrike" kern="1200" baseline="0" dirty="0">
                        <a:solidFill>
                          <a:schemeClr val="lt1"/>
                        </a:solidFill>
                        <a:latin typeface="+mn-lt"/>
                        <a:ea typeface="+mn-ea"/>
                        <a:cs typeface="+mn-cs"/>
                      </a:endParaRPr>
                    </a:p>
                    <a:p>
                      <a:pPr algn="just"/>
                      <a:r>
                        <a:rPr lang="en-US" sz="1400" b="1" i="0" u="none" strike="noStrike" kern="1200" baseline="0" dirty="0">
                          <a:solidFill>
                            <a:schemeClr val="lt1"/>
                          </a:solidFill>
                          <a:latin typeface="+mn-lt"/>
                          <a:ea typeface="+mn-ea"/>
                          <a:cs typeface="+mn-cs"/>
                        </a:rPr>
                        <a:t>output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Status </a:t>
                      </a:r>
                      <a:endParaRPr lang="en-US" sz="1400" dirty="0"/>
                    </a:p>
                  </a:txBody>
                  <a:tcPr/>
                </a:tc>
                <a:tc>
                  <a:txBody>
                    <a:bodyPr/>
                    <a:lstStyle/>
                    <a:p>
                      <a:pPr algn="just"/>
                      <a:r>
                        <a:rPr lang="en-US" sz="1400" b="1" i="0" u="none" strike="noStrike" kern="1200" baseline="0" dirty="0">
                          <a:solidFill>
                            <a:schemeClr val="lt1"/>
                          </a:solidFill>
                          <a:latin typeface="+mn-lt"/>
                          <a:ea typeface="+mn-ea"/>
                          <a:cs typeface="+mn-cs"/>
                        </a:rPr>
                        <a:t>Comments </a:t>
                      </a:r>
                      <a:endParaRPr lang="en-US" sz="1400" dirty="0"/>
                    </a:p>
                  </a:txBody>
                  <a:tcPr/>
                </a:tc>
                <a:extLst>
                  <a:ext uri="{0D108BD9-81ED-4DB2-BD59-A6C34878D82A}">
                    <a16:rowId xmlns:a16="http://schemas.microsoft.com/office/drawing/2014/main" val="10000"/>
                  </a:ext>
                </a:extLst>
              </a:tr>
              <a:tr h="0">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tc>
                  <a:txBody>
                    <a:bodyPr/>
                    <a:lstStyle/>
                    <a:p>
                      <a:pPr algn="just"/>
                      <a:endParaRPr lang="en-US" sz="1400" dirty="0"/>
                    </a:p>
                  </a:txBody>
                  <a:tcPr/>
                </a:tc>
                <a:extLst>
                  <a:ext uri="{0D108BD9-81ED-4DB2-BD59-A6C34878D82A}">
                    <a16:rowId xmlns:a16="http://schemas.microsoft.com/office/drawing/2014/main" val="10001"/>
                  </a:ext>
                </a:extLst>
              </a:tr>
              <a:tr h="1788607">
                <a:tc>
                  <a:txBody>
                    <a:bodyPr/>
                    <a:lstStyle/>
                    <a:p>
                      <a:pPr algn="just"/>
                      <a:r>
                        <a:rPr lang="en-US" sz="1400" b="0" i="0" u="none" strike="noStrike" kern="1200" baseline="0" dirty="0">
                          <a:solidFill>
                            <a:schemeClr val="dk1"/>
                          </a:solidFill>
                          <a:latin typeface="+mn-lt"/>
                          <a:ea typeface="+mn-ea"/>
                          <a:cs typeface="+mn-cs"/>
                        </a:rPr>
                        <a:t>2. </a:t>
                      </a:r>
                      <a:endParaRPr lang="en-US" sz="1400" dirty="0"/>
                    </a:p>
                  </a:txBody>
                  <a:tcPr/>
                </a:tc>
                <a:tc>
                  <a:txBody>
                    <a:bodyPr/>
                    <a:lstStyle/>
                    <a:p>
                      <a:pPr algn="just"/>
                      <a:r>
                        <a:rPr lang="en-US" sz="1400" b="1" i="0" u="none" strike="noStrike" kern="1200" baseline="0" dirty="0">
                          <a:solidFill>
                            <a:schemeClr val="dk1"/>
                          </a:solidFill>
                          <a:latin typeface="+mn-lt"/>
                          <a:ea typeface="+mn-ea"/>
                          <a:cs typeface="+mn-cs"/>
                        </a:rPr>
                        <a:t>TC_002 </a:t>
                      </a:r>
                      <a:endParaRPr lang="en-US" sz="1400" dirty="0"/>
                    </a:p>
                  </a:txBody>
                  <a:tcPr/>
                </a:tc>
                <a:tc>
                  <a:txBody>
                    <a:bodyPr/>
                    <a:lstStyle/>
                    <a:p>
                      <a:pPr algn="just"/>
                      <a:r>
                        <a:rPr lang="en-US" sz="1400" dirty="0"/>
                        <a:t>Faculty create exam</a:t>
                      </a:r>
                    </a:p>
                  </a:txBody>
                  <a:tcPr/>
                </a:tc>
                <a:tc>
                  <a:txBody>
                    <a:bodyPr/>
                    <a:lstStyle/>
                    <a:p>
                      <a:pPr algn="just"/>
                      <a:r>
                        <a:rPr lang="en-US" sz="1400" dirty="0"/>
                        <a:t>1.Enter teacher login details 2. Create exam with schedule d time and publish it.</a:t>
                      </a:r>
                    </a:p>
                  </a:txBody>
                  <a:tcPr/>
                </a:tc>
                <a:tc>
                  <a:txBody>
                    <a:bodyPr/>
                    <a:lstStyle/>
                    <a:p>
                      <a:pPr algn="just"/>
                      <a:r>
                        <a:rPr lang="en-US" sz="1400" dirty="0"/>
                        <a:t>Faculty login details</a:t>
                      </a:r>
                    </a:p>
                  </a:txBody>
                  <a:tcPr/>
                </a:tc>
                <a:tc>
                  <a:txBody>
                    <a:bodyPr/>
                    <a:lstStyle/>
                    <a:p>
                      <a:pPr algn="just"/>
                      <a:r>
                        <a:rPr lang="en-US" sz="1400" dirty="0"/>
                        <a:t>Exam created </a:t>
                      </a:r>
                      <a:r>
                        <a:rPr lang="en-US" sz="1400" dirty="0" err="1"/>
                        <a:t>successfull</a:t>
                      </a:r>
                      <a:r>
                        <a:rPr lang="en-US" sz="1400" dirty="0"/>
                        <a:t> y </a:t>
                      </a:r>
                    </a:p>
                  </a:txBody>
                  <a:tcPr/>
                </a:tc>
                <a:tc>
                  <a:txBody>
                    <a:bodyPr/>
                    <a:lstStyle/>
                    <a:p>
                      <a:pPr algn="just"/>
                      <a:r>
                        <a:rPr lang="en-US" sz="1400" dirty="0"/>
                        <a:t>Exam created </a:t>
                      </a:r>
                      <a:r>
                        <a:rPr lang="en-US" sz="1400" dirty="0" err="1"/>
                        <a:t>successfull</a:t>
                      </a:r>
                      <a:r>
                        <a:rPr lang="en-US" sz="1400" dirty="0"/>
                        <a:t> y </a:t>
                      </a:r>
                    </a:p>
                  </a:txBody>
                  <a:tcPr/>
                </a:tc>
                <a:tc>
                  <a:txBody>
                    <a:bodyPr/>
                    <a:lstStyle/>
                    <a:p>
                      <a:pPr algn="just"/>
                      <a:r>
                        <a:rPr lang="en-US" sz="1400" dirty="0"/>
                        <a:t>PASS</a:t>
                      </a:r>
                    </a:p>
                  </a:txBody>
                  <a:tcPr/>
                </a:tc>
                <a:tc>
                  <a:txBody>
                    <a:bodyPr/>
                    <a:lstStyle/>
                    <a:p>
                      <a:pPr algn="just"/>
                      <a:r>
                        <a:rPr lang="en-US" sz="1400" dirty="0"/>
                        <a:t>NIL</a:t>
                      </a:r>
                    </a:p>
                  </a:txBody>
                  <a:tcPr/>
                </a:tc>
                <a:extLst>
                  <a:ext uri="{0D108BD9-81ED-4DB2-BD59-A6C34878D82A}">
                    <a16:rowId xmlns:a16="http://schemas.microsoft.com/office/drawing/2014/main" val="10002"/>
                  </a:ext>
                </a:extLst>
              </a:tr>
            </a:tbl>
          </a:graphicData>
        </a:graphic>
      </p:graphicFrame>
      <p:sp>
        <p:nvSpPr>
          <p:cNvPr id="4" name="Rectangle: Rounded Corners 3">
            <a:extLst>
              <a:ext uri="{FF2B5EF4-FFF2-40B4-BE49-F238E27FC236}">
                <a16:creationId xmlns:a16="http://schemas.microsoft.com/office/drawing/2014/main" id="{E8F37C53-2F89-6FDC-184F-87125305F9BB}"/>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 CASES</a:t>
            </a:r>
            <a:endParaRPr lang="en-IN" dirty="0"/>
          </a:p>
        </p:txBody>
      </p:sp>
    </p:spTree>
    <p:extLst>
      <p:ext uri="{BB962C8B-B14F-4D97-AF65-F5344CB8AC3E}">
        <p14:creationId xmlns:p14="http://schemas.microsoft.com/office/powerpoint/2010/main" val="44477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E42DBB-F722-8FFB-18AC-7D38AEBD78E1}"/>
              </a:ext>
            </a:extLst>
          </p:cNvPr>
          <p:cNvPicPr>
            <a:picLocks noChangeAspect="1"/>
          </p:cNvPicPr>
          <p:nvPr/>
        </p:nvPicPr>
        <p:blipFill>
          <a:blip r:embed="rId2"/>
          <a:stretch>
            <a:fillRect/>
          </a:stretch>
        </p:blipFill>
        <p:spPr>
          <a:xfrm>
            <a:off x="1330420" y="58723"/>
            <a:ext cx="9531160" cy="6240350"/>
          </a:xfrm>
          <a:prstGeom prst="rect">
            <a:avLst/>
          </a:prstGeom>
        </p:spPr>
      </p:pic>
      <p:sp>
        <p:nvSpPr>
          <p:cNvPr id="4" name="Rectangle: Rounded Corners 3">
            <a:extLst>
              <a:ext uri="{FF2B5EF4-FFF2-40B4-BE49-F238E27FC236}">
                <a16:creationId xmlns:a16="http://schemas.microsoft.com/office/drawing/2014/main" id="{5835FC71-DB5F-71A2-632E-E621D1ECDDA6}"/>
              </a:ext>
            </a:extLst>
          </p:cNvPr>
          <p:cNvSpPr/>
          <p:nvPr/>
        </p:nvSpPr>
        <p:spPr>
          <a:xfrm>
            <a:off x="5016616" y="543844"/>
            <a:ext cx="3876179" cy="4544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CODING</a:t>
            </a:r>
            <a:endParaRPr lang="en-IN" dirty="0"/>
          </a:p>
        </p:txBody>
      </p:sp>
      <p:sp>
        <p:nvSpPr>
          <p:cNvPr id="5" name="TextBox 4">
            <a:extLst>
              <a:ext uri="{FF2B5EF4-FFF2-40B4-BE49-F238E27FC236}">
                <a16:creationId xmlns:a16="http://schemas.microsoft.com/office/drawing/2014/main" id="{2BE175C3-6DB5-4F0A-9C49-BEB28D1AD7A8}"/>
              </a:ext>
            </a:extLst>
          </p:cNvPr>
          <p:cNvSpPr txBox="1"/>
          <p:nvPr/>
        </p:nvSpPr>
        <p:spPr>
          <a:xfrm>
            <a:off x="8892795" y="628958"/>
            <a:ext cx="1677798"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css</a:t>
            </a:r>
            <a:endParaRPr lang="en-IN" dirty="0">
              <a:solidFill>
                <a:schemeClr val="bg1"/>
              </a:solidFill>
            </a:endParaRPr>
          </a:p>
        </p:txBody>
      </p:sp>
    </p:spTree>
    <p:extLst>
      <p:ext uri="{BB962C8B-B14F-4D97-AF65-F5344CB8AC3E}">
        <p14:creationId xmlns:p14="http://schemas.microsoft.com/office/powerpoint/2010/main" val="2655052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3529AD-E2A0-DADD-7B80-08778D1D18BB}"/>
              </a:ext>
            </a:extLst>
          </p:cNvPr>
          <p:cNvPicPr>
            <a:picLocks noChangeAspect="1"/>
          </p:cNvPicPr>
          <p:nvPr/>
        </p:nvPicPr>
        <p:blipFill>
          <a:blip r:embed="rId2"/>
          <a:stretch>
            <a:fillRect/>
          </a:stretch>
        </p:blipFill>
        <p:spPr>
          <a:xfrm>
            <a:off x="1212216" y="75501"/>
            <a:ext cx="9767567" cy="6231796"/>
          </a:xfrm>
          <a:prstGeom prst="rect">
            <a:avLst/>
          </a:prstGeom>
        </p:spPr>
      </p:pic>
    </p:spTree>
    <p:extLst>
      <p:ext uri="{BB962C8B-B14F-4D97-AF65-F5344CB8AC3E}">
        <p14:creationId xmlns:p14="http://schemas.microsoft.com/office/powerpoint/2010/main" val="1767043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24EA0E-84A7-38D9-4823-CEF1AA0783B6}"/>
              </a:ext>
            </a:extLst>
          </p:cNvPr>
          <p:cNvPicPr>
            <a:picLocks noChangeAspect="1"/>
          </p:cNvPicPr>
          <p:nvPr/>
        </p:nvPicPr>
        <p:blipFill>
          <a:blip r:embed="rId2"/>
          <a:stretch>
            <a:fillRect/>
          </a:stretch>
        </p:blipFill>
        <p:spPr>
          <a:xfrm>
            <a:off x="106161" y="956095"/>
            <a:ext cx="11979678" cy="4945809"/>
          </a:xfrm>
          <a:prstGeom prst="rect">
            <a:avLst/>
          </a:prstGeom>
        </p:spPr>
      </p:pic>
      <p:sp>
        <p:nvSpPr>
          <p:cNvPr id="4" name="TextBox 3">
            <a:extLst>
              <a:ext uri="{FF2B5EF4-FFF2-40B4-BE49-F238E27FC236}">
                <a16:creationId xmlns:a16="http://schemas.microsoft.com/office/drawing/2014/main" id="{2B213C14-D852-6103-E031-2C9D931C1646}"/>
              </a:ext>
            </a:extLst>
          </p:cNvPr>
          <p:cNvSpPr txBox="1"/>
          <p:nvPr/>
        </p:nvSpPr>
        <p:spPr>
          <a:xfrm>
            <a:off x="2676088" y="276837"/>
            <a:ext cx="2785145" cy="369332"/>
          </a:xfrm>
          <a:prstGeom prst="rect">
            <a:avLst/>
          </a:prstGeom>
          <a:noFill/>
        </p:spPr>
        <p:txBody>
          <a:bodyPr wrap="square" rtlCol="0">
            <a:spAutoFit/>
          </a:bodyPr>
          <a:lstStyle/>
          <a:p>
            <a:r>
              <a:rPr lang="en-US" dirty="0"/>
              <a:t>.html</a:t>
            </a:r>
            <a:endParaRPr lang="en-IN" dirty="0"/>
          </a:p>
        </p:txBody>
      </p:sp>
    </p:spTree>
    <p:extLst>
      <p:ext uri="{BB962C8B-B14F-4D97-AF65-F5344CB8AC3E}">
        <p14:creationId xmlns:p14="http://schemas.microsoft.com/office/powerpoint/2010/main" val="2798439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54CF3-313F-32E0-8D16-04D0FE3980F0}"/>
              </a:ext>
            </a:extLst>
          </p:cNvPr>
          <p:cNvPicPr>
            <a:picLocks noChangeAspect="1"/>
          </p:cNvPicPr>
          <p:nvPr/>
        </p:nvPicPr>
        <p:blipFill>
          <a:blip r:embed="rId2"/>
          <a:stretch>
            <a:fillRect/>
          </a:stretch>
        </p:blipFill>
        <p:spPr>
          <a:xfrm>
            <a:off x="1348774" y="192947"/>
            <a:ext cx="9494451" cy="5898967"/>
          </a:xfrm>
          <a:prstGeom prst="rect">
            <a:avLst/>
          </a:prstGeom>
        </p:spPr>
      </p:pic>
      <p:sp>
        <p:nvSpPr>
          <p:cNvPr id="5" name="TextBox 4">
            <a:extLst>
              <a:ext uri="{FF2B5EF4-FFF2-40B4-BE49-F238E27FC236}">
                <a16:creationId xmlns:a16="http://schemas.microsoft.com/office/drawing/2014/main" id="{7AE0C72F-434A-96EB-9348-3EC214EDECE0}"/>
              </a:ext>
            </a:extLst>
          </p:cNvPr>
          <p:cNvSpPr txBox="1"/>
          <p:nvPr/>
        </p:nvSpPr>
        <p:spPr>
          <a:xfrm>
            <a:off x="5469622" y="545284"/>
            <a:ext cx="1719743"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php</a:t>
            </a:r>
            <a:endParaRPr lang="en-IN" dirty="0">
              <a:solidFill>
                <a:schemeClr val="bg1"/>
              </a:solidFill>
            </a:endParaRPr>
          </a:p>
        </p:txBody>
      </p:sp>
    </p:spTree>
    <p:extLst>
      <p:ext uri="{BB962C8B-B14F-4D97-AF65-F5344CB8AC3E}">
        <p14:creationId xmlns:p14="http://schemas.microsoft.com/office/powerpoint/2010/main" val="2733984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
        <p:nvSpPr>
          <p:cNvPr id="21" name="Google Shape;497;p41"/>
          <p:cNvSpPr txBox="1">
            <a:spLocks/>
          </p:cNvSpPr>
          <p:nvPr/>
        </p:nvSpPr>
        <p:spPr>
          <a:xfrm>
            <a:off x="457200" y="620412"/>
            <a:ext cx="3443773" cy="3387497"/>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chemeClr val="bg1"/>
                </a:solidFill>
              </a:rPr>
              <a:t>8.</a:t>
            </a:r>
          </a:p>
          <a:p>
            <a:pPr algn="r"/>
            <a:r>
              <a:rPr lang="en-US" sz="4000" dirty="0">
                <a:solidFill>
                  <a:schemeClr val="bg1"/>
                </a:solidFill>
              </a:rPr>
              <a:t>Results</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30FB0E1-8CA8-8E88-07A1-8CADC67C54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616" y="1328105"/>
            <a:ext cx="7438768" cy="3789122"/>
          </a:xfrm>
          <a:prstGeom prst="rect">
            <a:avLst/>
          </a:prstGeom>
        </p:spPr>
      </p:pic>
      <p:sp>
        <p:nvSpPr>
          <p:cNvPr id="3" name="Rectangle: Rounded Corners 2">
            <a:extLst>
              <a:ext uri="{FF2B5EF4-FFF2-40B4-BE49-F238E27FC236}">
                <a16:creationId xmlns:a16="http://schemas.microsoft.com/office/drawing/2014/main" id="{1D64B1D1-E989-278C-53C1-7202C525A04B}"/>
              </a:ext>
            </a:extLst>
          </p:cNvPr>
          <p:cNvSpPr/>
          <p:nvPr/>
        </p:nvSpPr>
        <p:spPr>
          <a:xfrm>
            <a:off x="5491480" y="2804160"/>
            <a:ext cx="883920" cy="86360"/>
          </a:xfrm>
          <a:prstGeom prst="round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DA8FE54-9428-9733-5CCF-373C456873BB}"/>
              </a:ext>
            </a:extLst>
          </p:cNvPr>
          <p:cNvSpPr txBox="1"/>
          <p:nvPr/>
        </p:nvSpPr>
        <p:spPr>
          <a:xfrm>
            <a:off x="5430520" y="2755007"/>
            <a:ext cx="2001520" cy="184666"/>
          </a:xfrm>
          <a:prstGeom prst="rect">
            <a:avLst/>
          </a:prstGeom>
          <a:noFill/>
        </p:spPr>
        <p:txBody>
          <a:bodyPr wrap="square" rtlCol="0">
            <a:spAutoFit/>
          </a:bodyPr>
          <a:lstStyle/>
          <a:p>
            <a:r>
              <a:rPr lang="en-US" sz="600" dirty="0">
                <a:solidFill>
                  <a:schemeClr val="bg1"/>
                </a:solidFill>
              </a:rPr>
              <a:t>anurag.pawar@gmail.com</a:t>
            </a:r>
            <a:endParaRPr lang="en-IN" sz="600" dirty="0">
              <a:solidFill>
                <a:schemeClr val="bg1"/>
              </a:solidFill>
            </a:endParaRPr>
          </a:p>
        </p:txBody>
      </p:sp>
    </p:spTree>
    <p:extLst>
      <p:ext uri="{BB962C8B-B14F-4D97-AF65-F5344CB8AC3E}">
        <p14:creationId xmlns:p14="http://schemas.microsoft.com/office/powerpoint/2010/main" val="1661621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
        <p:nvSpPr>
          <p:cNvPr id="21" name="Google Shape;497;p41"/>
          <p:cNvSpPr txBox="1">
            <a:spLocks/>
          </p:cNvSpPr>
          <p:nvPr/>
        </p:nvSpPr>
        <p:spPr>
          <a:xfrm>
            <a:off x="457200" y="620412"/>
            <a:ext cx="3443773" cy="3387497"/>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chemeClr val="bg1"/>
                </a:solidFill>
              </a:rPr>
              <a:t>Results</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FBB19CE-C47E-A45F-C5DC-07A11D30C0F2}"/>
              </a:ext>
            </a:extLst>
          </p:cNvPr>
          <p:cNvPicPr>
            <a:picLocks noChangeAspect="1"/>
          </p:cNvPicPr>
          <p:nvPr/>
        </p:nvPicPr>
        <p:blipFill>
          <a:blip r:embed="rId6"/>
          <a:stretch>
            <a:fillRect/>
          </a:stretch>
        </p:blipFill>
        <p:spPr>
          <a:xfrm>
            <a:off x="1468143" y="209909"/>
            <a:ext cx="9255714" cy="6027679"/>
          </a:xfrm>
          <a:prstGeom prst="rect">
            <a:avLst/>
          </a:prstGeom>
        </p:spPr>
      </p:pic>
    </p:spTree>
    <p:extLst>
      <p:ext uri="{BB962C8B-B14F-4D97-AF65-F5344CB8AC3E}">
        <p14:creationId xmlns:p14="http://schemas.microsoft.com/office/powerpoint/2010/main" val="1073353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C2130A-16B5-9FBA-4381-07469AFFBC0F}"/>
              </a:ext>
            </a:extLst>
          </p:cNvPr>
          <p:cNvPicPr>
            <a:picLocks noChangeAspect="1"/>
          </p:cNvPicPr>
          <p:nvPr/>
        </p:nvPicPr>
        <p:blipFill>
          <a:blip r:embed="rId2"/>
          <a:stretch>
            <a:fillRect/>
          </a:stretch>
        </p:blipFill>
        <p:spPr>
          <a:xfrm>
            <a:off x="1782387" y="243281"/>
            <a:ext cx="8627226" cy="5943600"/>
          </a:xfrm>
          <a:prstGeom prst="rect">
            <a:avLst/>
          </a:prstGeom>
        </p:spPr>
      </p:pic>
      <p:pic>
        <p:nvPicPr>
          <p:cNvPr id="4" name="Picture 3">
            <a:extLst>
              <a:ext uri="{FF2B5EF4-FFF2-40B4-BE49-F238E27FC236}">
                <a16:creationId xmlns:a16="http://schemas.microsoft.com/office/drawing/2014/main" id="{E4956941-8556-7B23-DD0B-C68687244E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439" y="-840"/>
            <a:ext cx="781281" cy="781281"/>
          </a:xfrm>
          <a:prstGeom prst="rect">
            <a:avLst/>
          </a:prstGeom>
        </p:spPr>
      </p:pic>
      <p:pic>
        <p:nvPicPr>
          <p:cNvPr id="5" name="Picture 4">
            <a:extLst>
              <a:ext uri="{FF2B5EF4-FFF2-40B4-BE49-F238E27FC236}">
                <a16:creationId xmlns:a16="http://schemas.microsoft.com/office/drawing/2014/main" id="{3ECC9F87-FCE2-3C80-6A98-1BBCF3FF2CCE}"/>
              </a:ext>
            </a:extLst>
          </p:cNvPr>
          <p:cNvPicPr>
            <a:picLocks noChangeAspect="1"/>
          </p:cNvPicPr>
          <p:nvPr/>
        </p:nvPicPr>
        <p:blipFill>
          <a:blip r:embed="rId4">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spTree>
    <p:extLst>
      <p:ext uri="{BB962C8B-B14F-4D97-AF65-F5344CB8AC3E}">
        <p14:creationId xmlns:p14="http://schemas.microsoft.com/office/powerpoint/2010/main" val="2288453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1CF42-4F4E-FB6F-1981-6FBD2DE4FEDA}"/>
              </a:ext>
            </a:extLst>
          </p:cNvPr>
          <p:cNvPicPr>
            <a:picLocks noChangeAspect="1"/>
          </p:cNvPicPr>
          <p:nvPr/>
        </p:nvPicPr>
        <p:blipFill>
          <a:blip r:embed="rId2"/>
          <a:stretch>
            <a:fillRect/>
          </a:stretch>
        </p:blipFill>
        <p:spPr>
          <a:xfrm>
            <a:off x="1794753" y="249868"/>
            <a:ext cx="8602493" cy="5911846"/>
          </a:xfrm>
          <a:prstGeom prst="rect">
            <a:avLst/>
          </a:prstGeom>
        </p:spPr>
      </p:pic>
      <p:pic>
        <p:nvPicPr>
          <p:cNvPr id="4" name="Picture 3">
            <a:extLst>
              <a:ext uri="{FF2B5EF4-FFF2-40B4-BE49-F238E27FC236}">
                <a16:creationId xmlns:a16="http://schemas.microsoft.com/office/drawing/2014/main" id="{F9318998-AAFC-7CFD-CB56-B204DB4B20AE}"/>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5" name="Picture 4">
            <a:extLst>
              <a:ext uri="{FF2B5EF4-FFF2-40B4-BE49-F238E27FC236}">
                <a16:creationId xmlns:a16="http://schemas.microsoft.com/office/drawing/2014/main" id="{C9CAC527-15D2-22C3-4591-D298DF873B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Tree>
    <p:extLst>
      <p:ext uri="{BB962C8B-B14F-4D97-AF65-F5344CB8AC3E}">
        <p14:creationId xmlns:p14="http://schemas.microsoft.com/office/powerpoint/2010/main" val="3336673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201988" cy="3387725"/>
          </a:xfrm>
          <a:prstGeom prst="rect">
            <a:avLst/>
          </a:prstGeom>
        </p:spPr>
        <p:txBody>
          <a:bodyPr spcFirstLastPara="1" vert="horz" lIns="91440" tIns="45720" rIns="91440" bIns="45720" rtlCol="0" anchor="b" anchorCtr="0">
            <a:normAutofit/>
          </a:bodyPr>
          <a:lstStyle/>
          <a:p>
            <a:pPr algn="r"/>
            <a:r>
              <a:rPr lang="en-US" sz="4000" dirty="0">
                <a:solidFill>
                  <a:srgbClr val="FFFFFF"/>
                </a:solidFill>
                <a:latin typeface="Times New Roman" panose="02020603050405020304" pitchFamily="18" charset="0"/>
                <a:cs typeface="Times New Roman" panose="02020603050405020304" pitchFamily="18" charset="0"/>
              </a:rPr>
              <a:t>Problem Definition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5943"/>
            <a:ext cx="1539222" cy="867167"/>
          </a:xfrm>
          <a:prstGeom prst="rect">
            <a:avLst/>
          </a:prstGeom>
        </p:spPr>
      </p:pic>
      <p:pic>
        <p:nvPicPr>
          <p:cNvPr id="2" name="Picture 1">
            <a:extLst>
              <a:ext uri="{FF2B5EF4-FFF2-40B4-BE49-F238E27FC236}">
                <a16:creationId xmlns:a16="http://schemas.microsoft.com/office/drawing/2014/main" id="{11FFF7C1-7F3F-88F0-65C6-1923195B46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34396"/>
            <a:ext cx="781281" cy="781281"/>
          </a:xfrm>
          <a:prstGeom prst="rect">
            <a:avLst/>
          </a:prstGeom>
        </p:spPr>
      </p:pic>
      <p:sp>
        <p:nvSpPr>
          <p:cNvPr id="3" name="Rectangle: Rounded Corners 2">
            <a:extLst>
              <a:ext uri="{FF2B5EF4-FFF2-40B4-BE49-F238E27FC236}">
                <a16:creationId xmlns:a16="http://schemas.microsoft.com/office/drawing/2014/main" id="{B1BF4D6B-DDED-B0AB-306E-52B61234B404}"/>
              </a:ext>
            </a:extLst>
          </p:cNvPr>
          <p:cNvSpPr/>
          <p:nvPr/>
        </p:nvSpPr>
        <p:spPr>
          <a:xfrm>
            <a:off x="3197604" y="343949"/>
            <a:ext cx="5796792" cy="549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PROBLEM STATEMENT</a:t>
            </a:r>
            <a:endParaRPr lang="en-IN" dirty="0"/>
          </a:p>
        </p:txBody>
      </p:sp>
      <p:sp>
        <p:nvSpPr>
          <p:cNvPr id="4" name="TextBox 3">
            <a:extLst>
              <a:ext uri="{FF2B5EF4-FFF2-40B4-BE49-F238E27FC236}">
                <a16:creationId xmlns:a16="http://schemas.microsoft.com/office/drawing/2014/main" id="{F578B4D5-301A-5CDE-89E3-3F546D6D3504}"/>
              </a:ext>
            </a:extLst>
          </p:cNvPr>
          <p:cNvSpPr txBox="1"/>
          <p:nvPr/>
        </p:nvSpPr>
        <p:spPr>
          <a:xfrm>
            <a:off x="2351692" y="1951652"/>
            <a:ext cx="7493000" cy="1295868"/>
          </a:xfrm>
          <a:prstGeom prst="rect">
            <a:avLst/>
          </a:prstGeom>
          <a:noFill/>
        </p:spPr>
        <p:txBody>
          <a:bodyPr wrap="square" rtlCol="0">
            <a:spAutoFit/>
          </a:bodyPr>
          <a:lstStyle/>
          <a:p>
            <a:pPr algn="just">
              <a:lnSpc>
                <a:spcPct val="150000"/>
              </a:lnSpc>
            </a:pPr>
            <a:r>
              <a:rPr lang="en-US" dirty="0"/>
              <a:t>In this system, we're attempting to create a cost-effective online exam system by integrating blockchain technology into an already-existing system, which will improve the security of administering such exams.</a:t>
            </a:r>
            <a:endParaRPr lang="en-IN" dirty="0"/>
          </a:p>
        </p:txBody>
      </p:sp>
    </p:spTree>
    <p:extLst>
      <p:ext uri="{BB962C8B-B14F-4D97-AF65-F5344CB8AC3E}">
        <p14:creationId xmlns:p14="http://schemas.microsoft.com/office/powerpoint/2010/main" val="1957646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
        <p:nvSpPr>
          <p:cNvPr id="21" name="Google Shape;497;p41"/>
          <p:cNvSpPr txBox="1">
            <a:spLocks/>
          </p:cNvSpPr>
          <p:nvPr/>
        </p:nvSpPr>
        <p:spPr>
          <a:xfrm>
            <a:off x="457200" y="586856"/>
            <a:ext cx="3443773" cy="3387497"/>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chemeClr val="bg1"/>
                </a:solidFill>
              </a:rPr>
              <a:t>Results</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512A9570-B943-AA7A-5391-609B2217F1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5526" y="1332039"/>
            <a:ext cx="8320948" cy="4469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A5C40026-5275-CAD5-0532-5B7A1765DA9F}"/>
              </a:ext>
            </a:extLst>
          </p:cNvPr>
          <p:cNvSpPr/>
          <p:nvPr/>
        </p:nvSpPr>
        <p:spPr>
          <a:xfrm>
            <a:off x="5029200" y="3880521"/>
            <a:ext cx="974435" cy="20740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E045BB42-AFE3-42EF-EB93-C188DDE20F87}"/>
              </a:ext>
            </a:extLst>
          </p:cNvPr>
          <p:cNvSpPr/>
          <p:nvPr/>
        </p:nvSpPr>
        <p:spPr>
          <a:xfrm>
            <a:off x="5029200" y="3842158"/>
            <a:ext cx="1489046" cy="10802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19967401-35A8-A340-1040-74ADA4F89055}"/>
              </a:ext>
            </a:extLst>
          </p:cNvPr>
          <p:cNvSpPr/>
          <p:nvPr/>
        </p:nvSpPr>
        <p:spPr>
          <a:xfrm>
            <a:off x="3116218" y="32327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endParaRPr lang="en-IN" dirty="0"/>
          </a:p>
        </p:txBody>
      </p:sp>
      <p:sp>
        <p:nvSpPr>
          <p:cNvPr id="10" name="Rectangle: Rounded Corners 9">
            <a:extLst>
              <a:ext uri="{FF2B5EF4-FFF2-40B4-BE49-F238E27FC236}">
                <a16:creationId xmlns:a16="http://schemas.microsoft.com/office/drawing/2014/main" id="{628992D2-7C7E-3C7E-A882-219280348C57}"/>
              </a:ext>
            </a:extLst>
          </p:cNvPr>
          <p:cNvSpPr/>
          <p:nvPr/>
        </p:nvSpPr>
        <p:spPr>
          <a:xfrm>
            <a:off x="5051792" y="4405201"/>
            <a:ext cx="1489046" cy="10802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72DC0162-51C8-99C4-D6EF-8BC2BCFDCC4C}"/>
              </a:ext>
            </a:extLst>
          </p:cNvPr>
          <p:cNvSpPr/>
          <p:nvPr/>
        </p:nvSpPr>
        <p:spPr>
          <a:xfrm>
            <a:off x="5289993" y="4164059"/>
            <a:ext cx="1489046" cy="10802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37754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
        <p:nvSpPr>
          <p:cNvPr id="21" name="Google Shape;497;p41"/>
          <p:cNvSpPr txBox="1">
            <a:spLocks/>
          </p:cNvSpPr>
          <p:nvPr/>
        </p:nvSpPr>
        <p:spPr>
          <a:xfrm>
            <a:off x="457200" y="620412"/>
            <a:ext cx="3443773" cy="3387497"/>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chemeClr val="bg1"/>
                </a:solidFill>
              </a:rPr>
              <a:t>Results</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E1EE2CE2-90ED-4383-B80E-AA2696C147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9078" y="1425435"/>
            <a:ext cx="8009113" cy="43011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EDE4D0A-3114-EFA1-45D7-6FD11EB41AFE}"/>
              </a:ext>
            </a:extLst>
          </p:cNvPr>
          <p:cNvSpPr/>
          <p:nvPr/>
        </p:nvSpPr>
        <p:spPr>
          <a:xfrm>
            <a:off x="5213931" y="2885813"/>
            <a:ext cx="894049" cy="13422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78B85E3F-5CDB-1649-30C7-291CEB4ED44F}"/>
              </a:ext>
            </a:extLst>
          </p:cNvPr>
          <p:cNvSpPr/>
          <p:nvPr/>
        </p:nvSpPr>
        <p:spPr>
          <a:xfrm>
            <a:off x="5207339" y="3296523"/>
            <a:ext cx="1581152" cy="10695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900EB206-1791-28B0-7A3A-5EEFDE7489F9}"/>
              </a:ext>
            </a:extLst>
          </p:cNvPr>
          <p:cNvSpPr/>
          <p:nvPr/>
        </p:nvSpPr>
        <p:spPr>
          <a:xfrm>
            <a:off x="3116218" y="32327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endParaRPr lang="en-IN" dirty="0"/>
          </a:p>
        </p:txBody>
      </p:sp>
      <p:sp>
        <p:nvSpPr>
          <p:cNvPr id="7" name="Rectangle 6">
            <a:extLst>
              <a:ext uri="{FF2B5EF4-FFF2-40B4-BE49-F238E27FC236}">
                <a16:creationId xmlns:a16="http://schemas.microsoft.com/office/drawing/2014/main" id="{6B734CF0-6DA0-C778-DDC3-218C329BB5A8}"/>
              </a:ext>
            </a:extLst>
          </p:cNvPr>
          <p:cNvSpPr/>
          <p:nvPr/>
        </p:nvSpPr>
        <p:spPr>
          <a:xfrm>
            <a:off x="5030744" y="3020037"/>
            <a:ext cx="894049" cy="1342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FBC7A82-10E6-AC7F-DCCB-7A6757071280}"/>
              </a:ext>
            </a:extLst>
          </p:cNvPr>
          <p:cNvSpPr/>
          <p:nvPr/>
        </p:nvSpPr>
        <p:spPr>
          <a:xfrm>
            <a:off x="5207339" y="3172437"/>
            <a:ext cx="894049" cy="1342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A5EFDAA-99DD-0727-1091-140382376C91}"/>
              </a:ext>
            </a:extLst>
          </p:cNvPr>
          <p:cNvSpPr/>
          <p:nvPr/>
        </p:nvSpPr>
        <p:spPr>
          <a:xfrm>
            <a:off x="4976951" y="3502403"/>
            <a:ext cx="1354823" cy="1342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6357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9946D2-2263-038E-0C3E-50943B9580A9}"/>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ADVANTAGES</a:t>
            </a:r>
            <a:endParaRPr lang="en-IN" dirty="0"/>
          </a:p>
        </p:txBody>
      </p:sp>
      <p:sp>
        <p:nvSpPr>
          <p:cNvPr id="3" name="TextBox 2">
            <a:extLst>
              <a:ext uri="{FF2B5EF4-FFF2-40B4-BE49-F238E27FC236}">
                <a16:creationId xmlns:a16="http://schemas.microsoft.com/office/drawing/2014/main" id="{CB62E6D4-2EA4-BF31-8631-72A0C119C3C1}"/>
              </a:ext>
            </a:extLst>
          </p:cNvPr>
          <p:cNvSpPr txBox="1"/>
          <p:nvPr/>
        </p:nvSpPr>
        <p:spPr>
          <a:xfrm>
            <a:off x="964734" y="1468073"/>
            <a:ext cx="9622172" cy="503535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biggest advantage of blockchain is its decentralised ledger application, which is proof of work, in which all the things are present in ledger form, which is generated automatically without the need of any third parties.</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the blockchain-based system, there is no need for external equipment requirements like data centres, Data warehouses or firewall extensions like cloud-based systems.</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Blockchain technology overcomes and solves all these cloud-based system issues.</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Blockchain is a highly secured, transparent, and authenticated blockchain network. Blockchain is a highly secured, transparent, and authenticated blockchain network.</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There will never be any data exchange, transaction failures; if it's failed, then it stops and destroys all data at failure time.</a:t>
            </a:r>
            <a:endParaRPr lang="en-IN" sz="1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1116648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CF38844-336A-DE14-8C26-357556F9F912}"/>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LIMITATIONS</a:t>
            </a:r>
            <a:endParaRPr lang="en-IN" dirty="0"/>
          </a:p>
        </p:txBody>
      </p:sp>
      <p:sp>
        <p:nvSpPr>
          <p:cNvPr id="3" name="TextBox 2">
            <a:extLst>
              <a:ext uri="{FF2B5EF4-FFF2-40B4-BE49-F238E27FC236}">
                <a16:creationId xmlns:a16="http://schemas.microsoft.com/office/drawing/2014/main" id="{4A46A7F8-E3D8-B312-8A08-8771A57A4C06}"/>
              </a:ext>
            </a:extLst>
          </p:cNvPr>
          <p:cNvSpPr txBox="1"/>
          <p:nvPr/>
        </p:nvSpPr>
        <p:spPr>
          <a:xfrm>
            <a:off x="1266738" y="1946246"/>
            <a:ext cx="8330268" cy="254236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system requires permission from the student's camera, microphone, and gyro to record students' activities from the device they use to attend the exam. </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system requires a stable internet connection </a:t>
            </a: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internet outage can become the reason for an imbalance in the learning management system of individual students while attending the exam. </a:t>
            </a:r>
          </a:p>
          <a:p>
            <a:pPr marL="285750" indent="-285750" algn="just">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1030649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201988" cy="3387725"/>
          </a:xfrm>
          <a:prstGeom prst="rect">
            <a:avLst/>
          </a:prstGeom>
        </p:spPr>
        <p:txBody>
          <a:bodyPr spcFirstLastPara="1" vert="horz" lIns="91440" tIns="45720" rIns="91440" bIns="45720" rtlCol="0" anchor="b" anchorCtr="0">
            <a:normAutofit/>
          </a:bodyPr>
          <a:lstStyle/>
          <a:p>
            <a:pPr algn="ctr"/>
            <a:r>
              <a:rPr lang="en" sz="4000" dirty="0">
                <a:solidFill>
                  <a:schemeClr val="bg1"/>
                </a:solidFill>
                <a:latin typeface="Times New Roman" panose="02020603050405020304" pitchFamily="18" charset="0"/>
                <a:cs typeface="Times New Roman" panose="02020603050405020304" pitchFamily="18" charset="0"/>
              </a:rPr>
              <a:t>References</a:t>
            </a:r>
            <a:endParaRPr lang="en-US" sz="4000" kern="1200" dirty="0">
              <a:solidFill>
                <a:schemeClr val="bg1"/>
              </a:solidFill>
              <a:latin typeface="Times New Roman" panose="02020603050405020304" pitchFamily="18" charset="0"/>
              <a:cs typeface="Times New Roman" panose="02020603050405020304" pitchFamily="18" charset="0"/>
            </a:endParaRPr>
          </a:p>
        </p:txBody>
      </p:sp>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456" name="TextBox 455">
            <a:extLst>
              <a:ext uri="{FF2B5EF4-FFF2-40B4-BE49-F238E27FC236}">
                <a16:creationId xmlns:a16="http://schemas.microsoft.com/office/drawing/2014/main" id="{67AE708E-E1BF-F3AC-2F95-ADFBA7AE4B79}"/>
              </a:ext>
            </a:extLst>
          </p:cNvPr>
          <p:cNvSpPr txBox="1"/>
          <p:nvPr/>
        </p:nvSpPr>
        <p:spPr>
          <a:xfrm>
            <a:off x="4284904" y="511388"/>
            <a:ext cx="7796472" cy="64633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D915D645-80D0-A795-4F26-D637D098DC86}"/>
              </a:ext>
            </a:extLst>
          </p:cNvPr>
          <p:cNvSpPr txBox="1"/>
          <p:nvPr/>
        </p:nvSpPr>
        <p:spPr>
          <a:xfrm>
            <a:off x="478155" y="2014847"/>
            <a:ext cx="11235689" cy="3782061"/>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[1]  S. Nakamoto, “Bitcoin: A Peer-to-Peer Electronic Cash System | Satoshi Nakamoto Institute,” 2008. </a:t>
            </a:r>
          </a:p>
          <a:p>
            <a:pPr algn="just">
              <a:lnSpc>
                <a:spcPct val="150000"/>
              </a:lnSpc>
            </a:pPr>
            <a:r>
              <a:rPr lang="en-US" dirty="0">
                <a:latin typeface="Times New Roman" panose="02020603050405020304" pitchFamily="18" charset="0"/>
                <a:cs typeface="Times New Roman" panose="02020603050405020304" pitchFamily="18" charset="0"/>
              </a:rPr>
              <a:t>[2]  M. </a:t>
            </a:r>
            <a:r>
              <a:rPr lang="en-US" dirty="0" err="1">
                <a:latin typeface="Times New Roman" panose="02020603050405020304" pitchFamily="18" charset="0"/>
                <a:cs typeface="Times New Roman" panose="02020603050405020304" pitchFamily="18" charset="0"/>
              </a:rPr>
              <a:t>Walport</a:t>
            </a:r>
            <a:r>
              <a:rPr lang="en-US" dirty="0">
                <a:latin typeface="Times New Roman" panose="02020603050405020304" pitchFamily="18" charset="0"/>
                <a:cs typeface="Times New Roman" panose="02020603050405020304" pitchFamily="18" charset="0"/>
              </a:rPr>
              <a:t>, “Distributed ledger technology: Beyond block chain,” Gov. Off. Sci., pp. 1– 88, 2015. </a:t>
            </a:r>
          </a:p>
          <a:p>
            <a:pPr algn="just">
              <a:lnSpc>
                <a:spcPct val="150000"/>
              </a:lnSpc>
            </a:pPr>
            <a:r>
              <a:rPr lang="en-US" dirty="0">
                <a:latin typeface="Times New Roman" panose="02020603050405020304" pitchFamily="18" charset="0"/>
                <a:cs typeface="Times New Roman" panose="02020603050405020304" pitchFamily="18" charset="0"/>
              </a:rPr>
              <a:t>[3]  P. Devine, “Blockchain learning: can crypto-currency methods be appropriated to enhance online learning?” ALT  Online Winter Conf., 2015. </a:t>
            </a:r>
          </a:p>
          <a:p>
            <a:pPr algn="just">
              <a:lnSpc>
                <a:spcPct val="150000"/>
              </a:lnSpc>
            </a:pPr>
            <a:r>
              <a:rPr lang="en-US" dirty="0">
                <a:latin typeface="Times New Roman" panose="02020603050405020304" pitchFamily="18" charset="0"/>
                <a:cs typeface="Times New Roman" panose="02020603050405020304" pitchFamily="18" charset="0"/>
              </a:rPr>
              <a:t>[4]  W. Gao, W. G. Hatcher, and W. Yu, “A survey of blockchain: Techniques, applications, and challenges,” in Proceedings - International Conference on Computer Communications and</a:t>
            </a:r>
          </a:p>
          <a:p>
            <a:pPr algn="just">
              <a:lnSpc>
                <a:spcPct val="150000"/>
              </a:lnSpc>
            </a:pPr>
            <a:r>
              <a:rPr lang="en-US" dirty="0">
                <a:latin typeface="Times New Roman" panose="02020603050405020304" pitchFamily="18" charset="0"/>
                <a:cs typeface="Times New Roman" panose="02020603050405020304" pitchFamily="18" charset="0"/>
              </a:rPr>
              <a:t> [5]  </a:t>
            </a:r>
            <a:r>
              <a:rPr lang="en-US" dirty="0" err="1">
                <a:latin typeface="Times New Roman" panose="02020603050405020304" pitchFamily="18" charset="0"/>
                <a:cs typeface="Times New Roman" panose="02020603050405020304" pitchFamily="18" charset="0"/>
              </a:rPr>
              <a:t>P.Chinnasamy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P.Deepalakshmi</a:t>
            </a:r>
            <a:r>
              <a:rPr lang="en-US" dirty="0">
                <a:latin typeface="Times New Roman" panose="02020603050405020304" pitchFamily="18" charset="0"/>
                <a:cs typeface="Times New Roman" panose="02020603050405020304" pitchFamily="18" charset="0"/>
              </a:rPr>
              <a:t>, V. </a:t>
            </a:r>
            <a:r>
              <a:rPr lang="en-US" dirty="0" err="1">
                <a:latin typeface="Times New Roman" panose="02020603050405020304" pitchFamily="18" charset="0"/>
                <a:cs typeface="Times New Roman" panose="02020603050405020304" pitchFamily="18" charset="0"/>
              </a:rPr>
              <a:t>Praveena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K.Rajakumari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P.Hamsagayathri</a:t>
            </a:r>
            <a:r>
              <a:rPr lang="en-US" dirty="0">
                <a:latin typeface="Times New Roman" panose="02020603050405020304" pitchFamily="18" charset="0"/>
                <a:cs typeface="Times New Roman" panose="02020603050405020304" pitchFamily="18" charset="0"/>
              </a:rPr>
              <a:t>, (2019) “Blockchain Technology: A Step Towards Sustainable Development” International Journal of Innovative Technology and Exploring Engineering (IJITEE), Volume-9 Issue-2S2</a:t>
            </a: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
        <p:nvSpPr>
          <p:cNvPr id="3" name="Rectangle: Rounded Corners 2">
            <a:extLst>
              <a:ext uri="{FF2B5EF4-FFF2-40B4-BE49-F238E27FC236}">
                <a16:creationId xmlns:a16="http://schemas.microsoft.com/office/drawing/2014/main" id="{24410D43-101D-F591-5D7B-04FECBF16FB9}"/>
              </a:ext>
            </a:extLst>
          </p:cNvPr>
          <p:cNvSpPr/>
          <p:nvPr/>
        </p:nvSpPr>
        <p:spPr>
          <a:xfrm>
            <a:off x="3117962" y="543844"/>
            <a:ext cx="5774834" cy="583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REFERENCES</a:t>
            </a:r>
            <a:endParaRPr lang="en-IN" dirty="0"/>
          </a:p>
        </p:txBody>
      </p:sp>
    </p:spTree>
    <p:extLst>
      <p:ext uri="{BB962C8B-B14F-4D97-AF65-F5344CB8AC3E}">
        <p14:creationId xmlns:p14="http://schemas.microsoft.com/office/powerpoint/2010/main" val="2354578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201988" cy="3387725"/>
          </a:xfrm>
          <a:prstGeom prst="rect">
            <a:avLst/>
          </a:prstGeom>
        </p:spPr>
        <p:txBody>
          <a:bodyPr spcFirstLastPara="1" vert="horz" lIns="91440" tIns="45720" rIns="91440" bIns="45720" rtlCol="0" anchor="b" anchorCtr="0">
            <a:normAutofit/>
          </a:bodyPr>
          <a:lstStyle/>
          <a:p>
            <a:pPr algn="ctr"/>
            <a:r>
              <a:rPr lang="en" sz="4000" dirty="0">
                <a:solidFill>
                  <a:schemeClr val="bg1"/>
                </a:solidFill>
                <a:latin typeface="Times New Roman" panose="02020603050405020304" pitchFamily="18" charset="0"/>
                <a:cs typeface="Times New Roman" panose="02020603050405020304" pitchFamily="18" charset="0"/>
              </a:rPr>
              <a:t>References</a:t>
            </a:r>
            <a:endParaRPr lang="en-US" sz="4000" kern="1200" dirty="0">
              <a:solidFill>
                <a:schemeClr val="bg1"/>
              </a:solidFill>
              <a:latin typeface="Times New Roman" panose="02020603050405020304" pitchFamily="18" charset="0"/>
              <a:cs typeface="Times New Roman" panose="02020603050405020304" pitchFamily="18" charset="0"/>
            </a:endParaRPr>
          </a:p>
        </p:txBody>
      </p:sp>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456" name="TextBox 455">
            <a:extLst>
              <a:ext uri="{FF2B5EF4-FFF2-40B4-BE49-F238E27FC236}">
                <a16:creationId xmlns:a16="http://schemas.microsoft.com/office/drawing/2014/main" id="{67AE708E-E1BF-F3AC-2F95-ADFBA7AE4B79}"/>
              </a:ext>
            </a:extLst>
          </p:cNvPr>
          <p:cNvSpPr txBox="1"/>
          <p:nvPr/>
        </p:nvSpPr>
        <p:spPr>
          <a:xfrm>
            <a:off x="4284904" y="511388"/>
            <a:ext cx="7796472" cy="64633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D915D645-80D0-A795-4F26-D637D098DC86}"/>
              </a:ext>
            </a:extLst>
          </p:cNvPr>
          <p:cNvSpPr txBox="1"/>
          <p:nvPr/>
        </p:nvSpPr>
        <p:spPr>
          <a:xfrm>
            <a:off x="478155" y="2014847"/>
            <a:ext cx="11235689" cy="2535566"/>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[6]  R. Beck, J. </a:t>
            </a:r>
            <a:r>
              <a:rPr lang="en-US" dirty="0" err="1">
                <a:latin typeface="Times New Roman" panose="02020603050405020304" pitchFamily="18" charset="0"/>
                <a:cs typeface="Times New Roman" panose="02020603050405020304" pitchFamily="18" charset="0"/>
              </a:rPr>
              <a:t>Stenum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Czepluch</a:t>
            </a:r>
            <a:r>
              <a:rPr lang="en-US" dirty="0">
                <a:latin typeface="Times New Roman" panose="02020603050405020304" pitchFamily="18" charset="0"/>
                <a:cs typeface="Times New Roman" panose="02020603050405020304" pitchFamily="18" charset="0"/>
              </a:rPr>
              <a:t>, N. </a:t>
            </a:r>
            <a:r>
              <a:rPr lang="en-US" dirty="0" err="1">
                <a:latin typeface="Times New Roman" panose="02020603050405020304" pitchFamily="18" charset="0"/>
                <a:cs typeface="Times New Roman" panose="02020603050405020304" pitchFamily="18" charset="0"/>
              </a:rPr>
              <a:t>Lollike</a:t>
            </a:r>
            <a:r>
              <a:rPr lang="en-US" dirty="0">
                <a:latin typeface="Times New Roman" panose="02020603050405020304" pitchFamily="18" charset="0"/>
                <a:cs typeface="Times New Roman" panose="02020603050405020304" pitchFamily="18" charset="0"/>
              </a:rPr>
              <a:t>, and S. Malone, “Blockchain - The gateway to trust-free cryptographic</a:t>
            </a:r>
          </a:p>
          <a:p>
            <a:pPr algn="just">
              <a:lnSpc>
                <a:spcPct val="150000"/>
              </a:lnSpc>
            </a:pPr>
            <a:r>
              <a:rPr lang="en-US" dirty="0">
                <a:latin typeface="Times New Roman" panose="02020603050405020304" pitchFamily="18" charset="0"/>
                <a:cs typeface="Times New Roman" panose="02020603050405020304" pitchFamily="18" charset="0"/>
              </a:rPr>
              <a:t>       transactions,” in 24th European Conference on Information Systems, ECIS 2016,</a:t>
            </a:r>
          </a:p>
          <a:p>
            <a:pPr algn="just">
              <a:lnSpc>
                <a:spcPct val="150000"/>
              </a:lnSpc>
            </a:pPr>
            <a:r>
              <a:rPr lang="en-US" dirty="0">
                <a:latin typeface="Times New Roman" panose="02020603050405020304" pitchFamily="18" charset="0"/>
                <a:cs typeface="Times New Roman" panose="02020603050405020304" pitchFamily="18" charset="0"/>
              </a:rPr>
              <a:t>[7]   A. </a:t>
            </a:r>
            <a:r>
              <a:rPr lang="en-US" dirty="0" err="1">
                <a:latin typeface="Times New Roman" panose="02020603050405020304" pitchFamily="18" charset="0"/>
                <a:cs typeface="Times New Roman" panose="02020603050405020304" pitchFamily="18" charset="0"/>
              </a:rPr>
              <a:t>Kosba</a:t>
            </a:r>
            <a:r>
              <a:rPr lang="en-US" dirty="0">
                <a:latin typeface="Times New Roman" panose="02020603050405020304" pitchFamily="18" charset="0"/>
                <a:cs typeface="Times New Roman" panose="02020603050405020304" pitchFamily="18" charset="0"/>
              </a:rPr>
              <a:t>, A. Miller, E. Shi, Z. Wen, and C. </a:t>
            </a:r>
            <a:r>
              <a:rPr lang="en-US" dirty="0" err="1">
                <a:latin typeface="Times New Roman" panose="02020603050405020304" pitchFamily="18" charset="0"/>
                <a:cs typeface="Times New Roman" panose="02020603050405020304" pitchFamily="18" charset="0"/>
              </a:rPr>
              <a:t>Papamanthou</a:t>
            </a:r>
            <a:r>
              <a:rPr lang="en-US" dirty="0">
                <a:latin typeface="Times New Roman" panose="02020603050405020304" pitchFamily="18" charset="0"/>
                <a:cs typeface="Times New Roman" panose="02020603050405020304" pitchFamily="18" charset="0"/>
              </a:rPr>
              <a:t>, “Hawk: The Blockchain Model of Cryptography and</a:t>
            </a:r>
          </a:p>
          <a:p>
            <a:pPr algn="just">
              <a:lnSpc>
                <a:spcPct val="150000"/>
              </a:lnSpc>
            </a:pPr>
            <a:r>
              <a:rPr lang="en-US" dirty="0">
                <a:latin typeface="Times New Roman" panose="02020603050405020304" pitchFamily="18" charset="0"/>
                <a:cs typeface="Times New Roman" panose="02020603050405020304" pitchFamily="18" charset="0"/>
              </a:rPr>
              <a:t>       Privacy-Preserving Smart Contracts,” in Proceedings - 2016 IEEE Symposium on Security and Privacy, SP 2016, [8]  “Node.js.” https://nodejs.org/en/ (accessed May 20, 2020). SIT, Department of Computer Engineering 2022-23 54 </a:t>
            </a:r>
          </a:p>
          <a:p>
            <a:pPr algn="just">
              <a:lnSpc>
                <a:spcPct val="150000"/>
              </a:lnSpc>
            </a:pPr>
            <a:r>
              <a:rPr lang="en-US" dirty="0">
                <a:latin typeface="Times New Roman" panose="02020603050405020304" pitchFamily="18" charset="0"/>
                <a:cs typeface="Times New Roman" panose="02020603050405020304" pitchFamily="18" charset="0"/>
              </a:rPr>
              <a:t>[9]   “Index of /</a:t>
            </a:r>
            <a:r>
              <a:rPr lang="en-US" dirty="0" err="1">
                <a:latin typeface="Times New Roman" panose="02020603050405020304" pitchFamily="18" charset="0"/>
                <a:cs typeface="Times New Roman" panose="02020603050405020304" pitchFamily="18" charset="0"/>
              </a:rPr>
              <a:t>dist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npm</a:t>
            </a:r>
            <a:r>
              <a:rPr lang="en-US" dirty="0">
                <a:latin typeface="Times New Roman" panose="02020603050405020304" pitchFamily="18" charset="0"/>
                <a:cs typeface="Times New Roman" panose="02020603050405020304" pitchFamily="18" charset="0"/>
              </a:rPr>
              <a:t>/.” https://nodejs.org/dist/npm/ (accessed May 20, 2020).</a:t>
            </a: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Tree>
    <p:extLst>
      <p:ext uri="{BB962C8B-B14F-4D97-AF65-F5344CB8AC3E}">
        <p14:creationId xmlns:p14="http://schemas.microsoft.com/office/powerpoint/2010/main" val="3125350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5" name="TextBox 4">
            <a:extLst>
              <a:ext uri="{FF2B5EF4-FFF2-40B4-BE49-F238E27FC236}">
                <a16:creationId xmlns:a16="http://schemas.microsoft.com/office/drawing/2014/main" id="{D915D645-80D0-A795-4F26-D637D098DC86}"/>
              </a:ext>
            </a:extLst>
          </p:cNvPr>
          <p:cNvSpPr txBox="1"/>
          <p:nvPr/>
        </p:nvSpPr>
        <p:spPr>
          <a:xfrm>
            <a:off x="4826225" y="1430439"/>
            <a:ext cx="8778430" cy="579967"/>
          </a:xfrm>
          <a:prstGeom prst="rect">
            <a:avLst/>
          </a:prstGeom>
          <a:noFill/>
        </p:spPr>
        <p:txBody>
          <a:bodyPr wrap="square" rtlCol="0">
            <a:spAutoFit/>
          </a:bodyPr>
          <a:lstStyle/>
          <a:p>
            <a:pPr>
              <a:lnSpc>
                <a:spcPct val="150000"/>
              </a:lnSpc>
            </a:pPr>
            <a:r>
              <a:rPr lang="en-US" sz="2400" b="1" dirty="0">
                <a:latin typeface="Times New Roman" panose="02020603050405020304" pitchFamily="18" charset="0"/>
                <a:cs typeface="Times New Roman" panose="02020603050405020304" pitchFamily="18" charset="0"/>
              </a:rPr>
              <a:t>Any Questions?</a:t>
            </a: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19042"/>
            <a:ext cx="781281" cy="781281"/>
          </a:xfrm>
          <a:prstGeom prst="rect">
            <a:avLst/>
          </a:prstGeom>
        </p:spPr>
      </p:pic>
      <p:sp>
        <p:nvSpPr>
          <p:cNvPr id="2" name="AutoShape 4">
            <a:extLst>
              <a:ext uri="{FF2B5EF4-FFF2-40B4-BE49-F238E27FC236}">
                <a16:creationId xmlns:a16="http://schemas.microsoft.com/office/drawing/2014/main" id="{A48DE24A-AA37-A5FB-4870-45E22B0E720C}"/>
              </a:ext>
            </a:extLst>
          </p:cNvPr>
          <p:cNvSpPr>
            <a:spLocks noChangeAspect="1" noChangeArrowheads="1"/>
          </p:cNvSpPr>
          <p:nvPr/>
        </p:nvSpPr>
        <p:spPr bwMode="auto">
          <a:xfrm>
            <a:off x="5943599" y="3276599"/>
            <a:ext cx="1849573" cy="18495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4" name="Picture 10">
            <a:extLst>
              <a:ext uri="{FF2B5EF4-FFF2-40B4-BE49-F238E27FC236}">
                <a16:creationId xmlns:a16="http://schemas.microsoft.com/office/drawing/2014/main" id="{C8C3336D-F9DA-55C2-BA3E-6D8DE3BD57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6576" y="2210369"/>
            <a:ext cx="5438847" cy="366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8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5943"/>
            <a:ext cx="1539222" cy="867167"/>
          </a:xfrm>
          <a:prstGeom prst="rect">
            <a:avLst/>
          </a:prstGeom>
        </p:spPr>
      </p:pic>
      <p:pic>
        <p:nvPicPr>
          <p:cNvPr id="2" name="Picture 1">
            <a:extLst>
              <a:ext uri="{FF2B5EF4-FFF2-40B4-BE49-F238E27FC236}">
                <a16:creationId xmlns:a16="http://schemas.microsoft.com/office/drawing/2014/main" id="{494FEB20-F9DA-46FA-91EB-2A8A553D3D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602" y="111829"/>
            <a:ext cx="781281" cy="781281"/>
          </a:xfrm>
          <a:prstGeom prst="rect">
            <a:avLst/>
          </a:prstGeom>
        </p:spPr>
      </p:pic>
      <p:sp>
        <p:nvSpPr>
          <p:cNvPr id="4" name="Rectangle: Rounded Corners 3">
            <a:extLst>
              <a:ext uri="{FF2B5EF4-FFF2-40B4-BE49-F238E27FC236}">
                <a16:creationId xmlns:a16="http://schemas.microsoft.com/office/drawing/2014/main" id="{13217C9B-C61D-786E-991A-78D7FE0CE2A2}"/>
              </a:ext>
            </a:extLst>
          </p:cNvPr>
          <p:cNvSpPr/>
          <p:nvPr/>
        </p:nvSpPr>
        <p:spPr>
          <a:xfrm>
            <a:off x="3197604" y="312165"/>
            <a:ext cx="5796792" cy="549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INTRODUCTION</a:t>
            </a:r>
            <a:endParaRPr lang="en-IN" dirty="0"/>
          </a:p>
        </p:txBody>
      </p:sp>
      <p:sp>
        <p:nvSpPr>
          <p:cNvPr id="5" name="TextBox 4">
            <a:extLst>
              <a:ext uri="{FF2B5EF4-FFF2-40B4-BE49-F238E27FC236}">
                <a16:creationId xmlns:a16="http://schemas.microsoft.com/office/drawing/2014/main" id="{394C950F-9C3E-ED20-98AA-89FFE207571B}"/>
              </a:ext>
            </a:extLst>
          </p:cNvPr>
          <p:cNvSpPr txBox="1"/>
          <p:nvPr/>
        </p:nvSpPr>
        <p:spPr>
          <a:xfrm>
            <a:off x="497999" y="1564640"/>
            <a:ext cx="11196002" cy="4204356"/>
          </a:xfrm>
          <a:prstGeom prst="rect">
            <a:avLst/>
          </a:prstGeom>
          <a:noFill/>
        </p:spPr>
        <p:txBody>
          <a:bodyPr wrap="square" rtlCol="0">
            <a:spAutoFit/>
          </a:bodyPr>
          <a:lstStyle/>
          <a:p>
            <a:pPr algn="just">
              <a:lnSpc>
                <a:spcPct val="150000"/>
              </a:lnSpc>
            </a:pPr>
            <a:r>
              <a:rPr lang="en-US" b="0" i="0" u="none" strike="noStrike" baseline="0" dirty="0">
                <a:solidFill>
                  <a:srgbClr val="0E101A"/>
                </a:solidFill>
                <a:latin typeface="TimesNewRoman"/>
              </a:rPr>
              <a:t>Nowadays everything has been shifted on the Internet and anyone can access the information from anywhere. It raises the new challenges such as data security, transparency, and trust over the global network. Many universities and independent organizations such as National Testing Agency (NTA) are conducting the examination online and it may be used world widely in near due to COVID-19. Trust and security are the major constraints for such online examination systems. Several global market players are offering private network lockers, password, One-Time Password (OTP) and strong security passwords etc. The information security is one of the key challenges in existing solutions due to involvement of third party. Blockchain is an emerging technology that starts the revolution of privatization and data is always on the user’s hand. There is no third-party involvement in blockchain network for accessing and processing the services. </a:t>
            </a:r>
          </a:p>
          <a:p>
            <a:pPr algn="just">
              <a:lnSpc>
                <a:spcPct val="150000"/>
              </a:lnSpc>
            </a:pP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201988" cy="3387725"/>
          </a:xfrm>
          <a:prstGeom prst="rect">
            <a:avLst/>
          </a:prstGeom>
        </p:spPr>
        <p:txBody>
          <a:bodyPr spcFirstLastPara="1" vert="horz" lIns="91440" tIns="45720" rIns="91440" bIns="45720" rtlCol="0" anchor="b" anchorCtr="0">
            <a:normAutofit/>
          </a:bodyPr>
          <a:lstStyle/>
          <a:p>
            <a:pPr algn="r"/>
            <a:r>
              <a:rPr lang="en-US" sz="4000" kern="1200" dirty="0">
                <a:solidFill>
                  <a:srgbClr val="FFFFFF"/>
                </a:solidFill>
                <a:latin typeface="Times New Roman" panose="02020603050405020304" pitchFamily="18" charset="0"/>
                <a:cs typeface="Times New Roman" panose="02020603050405020304" pitchFamily="18" charset="0"/>
              </a:rPr>
              <a:t>Motivation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5943"/>
            <a:ext cx="1539222" cy="867167"/>
          </a:xfrm>
          <a:prstGeom prst="rect">
            <a:avLst/>
          </a:prstGeom>
        </p:spPr>
      </p:pic>
      <p:pic>
        <p:nvPicPr>
          <p:cNvPr id="2" name="Picture 1">
            <a:extLst>
              <a:ext uri="{FF2B5EF4-FFF2-40B4-BE49-F238E27FC236}">
                <a16:creationId xmlns:a16="http://schemas.microsoft.com/office/drawing/2014/main" id="{A9F8AADE-D65A-3B36-69F1-36C21CAAF2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34396"/>
            <a:ext cx="781281" cy="781281"/>
          </a:xfrm>
          <a:prstGeom prst="rect">
            <a:avLst/>
          </a:prstGeom>
        </p:spPr>
      </p:pic>
      <p:sp>
        <p:nvSpPr>
          <p:cNvPr id="4" name="Rectangle: Rounded Corners 3">
            <a:extLst>
              <a:ext uri="{FF2B5EF4-FFF2-40B4-BE49-F238E27FC236}">
                <a16:creationId xmlns:a16="http://schemas.microsoft.com/office/drawing/2014/main" id="{97EDDDEC-31D5-B609-F5D6-989AA653D659}"/>
              </a:ext>
            </a:extLst>
          </p:cNvPr>
          <p:cNvSpPr/>
          <p:nvPr/>
        </p:nvSpPr>
        <p:spPr>
          <a:xfrm>
            <a:off x="3197604" y="343949"/>
            <a:ext cx="5796792" cy="549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MOTIVATION</a:t>
            </a:r>
            <a:endParaRPr lang="en-IN" dirty="0"/>
          </a:p>
        </p:txBody>
      </p:sp>
      <p:sp>
        <p:nvSpPr>
          <p:cNvPr id="5" name="TextBox 4">
            <a:extLst>
              <a:ext uri="{FF2B5EF4-FFF2-40B4-BE49-F238E27FC236}">
                <a16:creationId xmlns:a16="http://schemas.microsoft.com/office/drawing/2014/main" id="{66771726-948C-A59A-D60F-D81F90A8E698}"/>
              </a:ext>
            </a:extLst>
          </p:cNvPr>
          <p:cNvSpPr txBox="1"/>
          <p:nvPr/>
        </p:nvSpPr>
        <p:spPr>
          <a:xfrm>
            <a:off x="1612552" y="1136536"/>
            <a:ext cx="8971280" cy="461305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endParaRPr lang="en-IN" sz="1800" b="0" i="0" u="none" strike="noStrike" baseline="0" dirty="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The cloud-based system are widely adopted by many educational organizations. Many government examinations are conducted on this platform. But there are lots of challenges that are generated. </a:t>
            </a:r>
            <a:endParaRPr lang="en-IN" sz="1800" b="0" i="0" u="none" strike="noStrike" baseline="0" dirty="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One of the biggest challenges is the security of data .We Know there are lots of hackers present on the network, steals the data, for which we use the firewalls for security Reasons, but this is not enough. </a:t>
            </a:r>
            <a:endParaRPr lang="en-IN" sz="1800" b="0" i="0" u="none" strike="noStrike" baseline="0" dirty="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Due to the many Firewalls and anti-virus systems increase costs. And expenditure.</a:t>
            </a:r>
            <a:endParaRPr lang="en-IN" sz="1800" b="0" i="0" u="none" strike="noStrike" baseline="0" dirty="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And the third issue is user authentication, i.e., The only valid candidate in the examination system is present.</a:t>
            </a:r>
          </a:p>
          <a:p>
            <a:pPr marL="285750" indent="-285750" algn="just">
              <a:lnSpc>
                <a:spcPct val="150000"/>
              </a:lnSpc>
              <a:buFont typeface="Arial" panose="020B0604020202020204" pitchFamily="34" charset="0"/>
              <a:buChar char="•"/>
            </a:pPr>
            <a:endParaRPr 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17953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4CCC13-2752-A68C-F5D2-12AEA1DC25BA}"/>
              </a:ext>
            </a:extLst>
          </p:cNvPr>
          <p:cNvSpPr/>
          <p:nvPr/>
        </p:nvSpPr>
        <p:spPr>
          <a:xfrm>
            <a:off x="10739243" y="0"/>
            <a:ext cx="1229113"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Google Shape;80;p6">
            <a:extLst>
              <a:ext uri="{FF2B5EF4-FFF2-40B4-BE49-F238E27FC236}">
                <a16:creationId xmlns:a16="http://schemas.microsoft.com/office/drawing/2014/main" id="{302F1248-DF77-E48A-584A-A8744CF1B9D4}"/>
              </a:ext>
            </a:extLst>
          </p:cNvPr>
          <p:cNvGraphicFramePr/>
          <p:nvPr>
            <p:extLst>
              <p:ext uri="{D42A27DB-BD31-4B8C-83A1-F6EECF244321}">
                <p14:modId xmlns:p14="http://schemas.microsoft.com/office/powerpoint/2010/main" val="3346028691"/>
              </p:ext>
            </p:extLst>
          </p:nvPr>
        </p:nvGraphicFramePr>
        <p:xfrm>
          <a:off x="720140" y="1131094"/>
          <a:ext cx="9795459" cy="5082829"/>
        </p:xfrm>
        <a:graphic>
          <a:graphicData uri="http://schemas.openxmlformats.org/drawingml/2006/table">
            <a:tbl>
              <a:tblPr firstRow="1" bandRow="1">
                <a:tableStyleId>{3B4B98B0-60AC-42C2-AFA5-B58CD77FA1E5}</a:tableStyleId>
              </a:tblPr>
              <a:tblGrid>
                <a:gridCol w="456858">
                  <a:extLst>
                    <a:ext uri="{9D8B030D-6E8A-4147-A177-3AD203B41FA5}">
                      <a16:colId xmlns:a16="http://schemas.microsoft.com/office/drawing/2014/main" val="20000"/>
                    </a:ext>
                  </a:extLst>
                </a:gridCol>
                <a:gridCol w="1327133">
                  <a:extLst>
                    <a:ext uri="{9D8B030D-6E8A-4147-A177-3AD203B41FA5}">
                      <a16:colId xmlns:a16="http://schemas.microsoft.com/office/drawing/2014/main" val="20001"/>
                    </a:ext>
                  </a:extLst>
                </a:gridCol>
                <a:gridCol w="1185198">
                  <a:extLst>
                    <a:ext uri="{9D8B030D-6E8A-4147-A177-3AD203B41FA5}">
                      <a16:colId xmlns:a16="http://schemas.microsoft.com/office/drawing/2014/main" val="20002"/>
                    </a:ext>
                  </a:extLst>
                </a:gridCol>
                <a:gridCol w="1959515">
                  <a:extLst>
                    <a:ext uri="{9D8B030D-6E8A-4147-A177-3AD203B41FA5}">
                      <a16:colId xmlns:a16="http://schemas.microsoft.com/office/drawing/2014/main" val="20003"/>
                    </a:ext>
                  </a:extLst>
                </a:gridCol>
                <a:gridCol w="2323052">
                  <a:extLst>
                    <a:ext uri="{9D8B030D-6E8A-4147-A177-3AD203B41FA5}">
                      <a16:colId xmlns:a16="http://schemas.microsoft.com/office/drawing/2014/main" val="20004"/>
                    </a:ext>
                  </a:extLst>
                </a:gridCol>
                <a:gridCol w="2543703">
                  <a:extLst>
                    <a:ext uri="{9D8B030D-6E8A-4147-A177-3AD203B41FA5}">
                      <a16:colId xmlns:a16="http://schemas.microsoft.com/office/drawing/2014/main" val="20005"/>
                    </a:ext>
                  </a:extLst>
                </a:gridCol>
              </a:tblGrid>
              <a:tr h="602259">
                <a:tc>
                  <a:txBody>
                    <a:bodyPr/>
                    <a:lstStyle/>
                    <a:p>
                      <a:pPr marL="0" marR="0" lvl="0" indent="0" algn="l" rtl="0">
                        <a:lnSpc>
                          <a:spcPct val="100000"/>
                        </a:lnSpc>
                        <a:spcBef>
                          <a:spcPts val="0"/>
                        </a:spcBef>
                        <a:spcAft>
                          <a:spcPts val="0"/>
                        </a:spcAft>
                        <a:buNone/>
                      </a:pPr>
                      <a:r>
                        <a:rPr lang="en-IN" sz="1400" u="none" strike="noStrike" cap="none">
                          <a:sym typeface="Times New Roman"/>
                        </a:rPr>
                        <a:t>Sr. No.</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IN" sz="1400" u="none" strike="noStrike" cap="none" dirty="0">
                          <a:sym typeface="Times New Roman"/>
                        </a:rPr>
                        <a:t>Title</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dirty="0">
                          <a:latin typeface="Times New Roman" panose="02020603050405020304" pitchFamily="18" charset="0"/>
                          <a:cs typeface="Times New Roman" panose="02020603050405020304" pitchFamily="18" charset="0"/>
                        </a:rPr>
                        <a:t>Author/ Year Published</a:t>
                      </a: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None/>
                      </a:pPr>
                      <a:r>
                        <a:rPr lang="en-IN" sz="1400" u="none" strike="noStrike" cap="none" dirty="0">
                          <a:sym typeface="Times New Roman"/>
                        </a:rPr>
                        <a:t>Method Algorithm used</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None/>
                      </a:pPr>
                      <a:r>
                        <a:rPr lang="en-IN" sz="1400" u="none" strike="noStrike" cap="none" dirty="0">
                          <a:sym typeface="Times New Roman"/>
                        </a:rPr>
                        <a:t>Features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IN" sz="1400" u="none" strike="noStrike" cap="none" dirty="0" err="1">
                          <a:sym typeface="Times New Roman"/>
                        </a:rPr>
                        <a:t>Discription</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9922">
                <a:tc>
                  <a:txBody>
                    <a:bodyPr/>
                    <a:lstStyle/>
                    <a:p>
                      <a:pPr marL="0" marR="0" lvl="0" indent="0" algn="l" rtl="0">
                        <a:lnSpc>
                          <a:spcPct val="100000"/>
                        </a:lnSpc>
                        <a:spcBef>
                          <a:spcPts val="0"/>
                        </a:spcBef>
                        <a:spcAft>
                          <a:spcPts val="0"/>
                        </a:spcAft>
                        <a:buNone/>
                      </a:pPr>
                      <a:r>
                        <a:rPr lang="en-IN" sz="1600" u="none" strike="noStrike" cap="none" dirty="0">
                          <a:latin typeface="Times New Roman" panose="02020603050405020304" pitchFamily="18" charset="0"/>
                          <a:cs typeface="Times New Roman" panose="02020603050405020304" pitchFamily="18" charset="0"/>
                          <a:sym typeface="Times New Roman"/>
                        </a:rPr>
                        <a:t>1.</a:t>
                      </a:r>
                    </a:p>
                    <a:p>
                      <a:pPr marL="0" marR="0" lvl="0" indent="0" algn="l" rtl="0">
                        <a:lnSpc>
                          <a:spcPct val="100000"/>
                        </a:lnSpc>
                        <a:spcBef>
                          <a:spcPts val="0"/>
                        </a:spcBef>
                        <a:spcAft>
                          <a:spcPts val="0"/>
                        </a:spcAft>
                        <a:buNone/>
                      </a:pPr>
                      <a:endParaRPr lang="en-IN" sz="1600" u="none" strike="noStrike" cap="none"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600" u="none" strike="noStrike" cap="none"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600" u="none" strike="noStrike" cap="none"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600" u="none" strike="noStrike" cap="none"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600" u="none" strike="noStrike" cap="none"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600" u="none" strike="noStrike" cap="none"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600" u="none" strike="noStrike" cap="none"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600" u="none" strike="noStrike" cap="none"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r>
                        <a:rPr lang="en-IN" sz="1600" u="none" strike="noStrike" cap="none" dirty="0">
                          <a:latin typeface="Times New Roman" panose="02020603050405020304" pitchFamily="18" charset="0"/>
                          <a:cs typeface="Times New Roman" panose="02020603050405020304" pitchFamily="18" charset="0"/>
                          <a:sym typeface="Times New Roman"/>
                        </a:rPr>
                        <a:t>2.</a:t>
                      </a: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IN" sz="1200" dirty="0">
                          <a:latin typeface="Times New Roman" panose="02020603050405020304" pitchFamily="18" charset="0"/>
                          <a:cs typeface="Times New Roman" panose="02020603050405020304" pitchFamily="18" charset="0"/>
                          <a:sym typeface="Times New Roman"/>
                        </a:rPr>
                        <a:t>Smart Contract enabled Online Examination System Based in Blockchain Network</a:t>
                      </a: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r>
                        <a:rPr lang="en-US" sz="1200" dirty="0"/>
                        <a:t>Blockchain Technology: A Step Towards Sustainable Development </a:t>
                      </a: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r>
                        <a:rPr lang="en-IN" sz="1200" dirty="0">
                          <a:latin typeface="Times New Roman" panose="02020603050405020304" pitchFamily="18" charset="0"/>
                          <a:cs typeface="Times New Roman" panose="02020603050405020304" pitchFamily="18" charset="0"/>
                          <a:sym typeface="Times New Roman"/>
                        </a:rPr>
                        <a:t> </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IN" sz="1200" dirty="0" err="1"/>
                        <a:t>Mr.Apoorv</a:t>
                      </a:r>
                      <a:r>
                        <a:rPr lang="en-IN" sz="1200" dirty="0"/>
                        <a:t> Jain1  &amp;  </a:t>
                      </a:r>
                      <a:r>
                        <a:rPr lang="en-IN" sz="1200" dirty="0" err="1"/>
                        <a:t>Dr.</a:t>
                      </a:r>
                      <a:r>
                        <a:rPr lang="en-IN" sz="1200" dirty="0"/>
                        <a:t> Arun Kumar Tripathi2 </a:t>
                      </a:r>
                    </a:p>
                    <a:p>
                      <a:pPr marL="0" marR="0" lvl="0" indent="0" algn="l" rtl="0">
                        <a:lnSpc>
                          <a:spcPct val="100000"/>
                        </a:lnSpc>
                        <a:spcBef>
                          <a:spcPts val="0"/>
                        </a:spcBef>
                        <a:spcAft>
                          <a:spcPts val="0"/>
                        </a:spcAft>
                        <a:buNone/>
                      </a:pPr>
                      <a:endParaRPr lang="en-IN" sz="1200" u="none" strike="noStrike" cap="none"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r>
                        <a:rPr lang="en-IN" sz="1200" u="none" strike="noStrike" cap="none" dirty="0">
                          <a:latin typeface="Times New Roman" panose="02020603050405020304" pitchFamily="18" charset="0"/>
                          <a:cs typeface="Times New Roman" panose="02020603050405020304" pitchFamily="18" charset="0"/>
                          <a:sym typeface="Times New Roman"/>
                        </a:rPr>
                        <a:t>20</a:t>
                      </a:r>
                      <a:r>
                        <a:rPr lang="en-IN" sz="1200" dirty="0">
                          <a:latin typeface="Times New Roman" panose="02020603050405020304" pitchFamily="18" charset="0"/>
                          <a:cs typeface="Times New Roman" panose="02020603050405020304" pitchFamily="18" charset="0"/>
                          <a:sym typeface="Times New Roman"/>
                        </a:rPr>
                        <a:t>21</a:t>
                      </a: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dirty="0">
                        <a:latin typeface="Times New Roman" panose="02020603050405020304" pitchFamily="18" charset="0"/>
                        <a:cs typeface="Times New Roman" panose="02020603050405020304" pitchFamily="18" charset="0"/>
                        <a:sym typeface="Times New Roman"/>
                      </a:endParaRPr>
                    </a:p>
                    <a:p>
                      <a:pPr marL="0" marR="0" lvl="0" indent="0" algn="l" rtl="0">
                        <a:lnSpc>
                          <a:spcPct val="100000"/>
                        </a:lnSpc>
                        <a:spcBef>
                          <a:spcPts val="0"/>
                        </a:spcBef>
                        <a:spcAft>
                          <a:spcPts val="0"/>
                        </a:spcAft>
                        <a:buNone/>
                      </a:pPr>
                      <a:r>
                        <a:rPr lang="en-IN" sz="1200" b="0" dirty="0" err="1"/>
                        <a:t>P.Chinnasamy</a:t>
                      </a:r>
                      <a:r>
                        <a:rPr lang="en-IN" sz="1200" b="0" dirty="0"/>
                        <a:t>, </a:t>
                      </a:r>
                      <a:r>
                        <a:rPr lang="en-IN" sz="1200" b="0" dirty="0" err="1"/>
                        <a:t>P.Deepalakshmi</a:t>
                      </a:r>
                      <a:r>
                        <a:rPr lang="en-IN" sz="1200" b="0" dirty="0"/>
                        <a:t>, V. </a:t>
                      </a:r>
                      <a:r>
                        <a:rPr lang="en-IN" sz="1200" b="0" dirty="0" err="1"/>
                        <a:t>Praveena</a:t>
                      </a:r>
                      <a:r>
                        <a:rPr lang="en-IN" sz="1200" b="0" dirty="0"/>
                        <a:t>, </a:t>
                      </a:r>
                      <a:r>
                        <a:rPr lang="en-IN" sz="1200" b="0" dirty="0" err="1"/>
                        <a:t>K.Rajakumari</a:t>
                      </a:r>
                      <a:r>
                        <a:rPr lang="en-IN" sz="1200" b="0" dirty="0"/>
                        <a:t>, </a:t>
                      </a:r>
                      <a:r>
                        <a:rPr lang="en-IN" sz="1200" b="0" dirty="0" err="1"/>
                        <a:t>P.Hamsagayathri</a:t>
                      </a:r>
                      <a:r>
                        <a:rPr lang="en-IN" sz="1200" b="0" dirty="0"/>
                        <a:t>, (2019) </a:t>
                      </a:r>
                      <a:endParaRPr sz="1200" b="0" dirty="0">
                        <a:latin typeface="Times New Roman" panose="02020603050405020304" pitchFamily="18" charset="0"/>
                        <a:cs typeface="Times New Roman" panose="02020603050405020304" pitchFamily="18"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IN" sz="1200" dirty="0" err="1">
                          <a:latin typeface="Times New Roman" panose="02020603050405020304" pitchFamily="18" charset="0"/>
                          <a:cs typeface="Times New Roman" panose="02020603050405020304" pitchFamily="18" charset="0"/>
                          <a:sym typeface="Times New Roman"/>
                        </a:rPr>
                        <a:t>PoW</a:t>
                      </a:r>
                      <a:r>
                        <a:rPr lang="en-IN" sz="1200" dirty="0">
                          <a:latin typeface="Times New Roman" panose="02020603050405020304" pitchFamily="18" charset="0"/>
                          <a:cs typeface="Times New Roman" panose="02020603050405020304" pitchFamily="18" charset="0"/>
                          <a:sym typeface="Times New Roman"/>
                        </a:rPr>
                        <a:t> or </a:t>
                      </a:r>
                      <a:r>
                        <a:rPr lang="en-IN" sz="1200" dirty="0" err="1">
                          <a:latin typeface="Times New Roman" panose="02020603050405020304" pitchFamily="18" charset="0"/>
                          <a:cs typeface="Times New Roman" panose="02020603050405020304" pitchFamily="18" charset="0"/>
                          <a:sym typeface="Times New Roman"/>
                        </a:rPr>
                        <a:t>PoS</a:t>
                      </a:r>
                      <a:r>
                        <a:rPr lang="en-IN" sz="1200" dirty="0">
                          <a:latin typeface="Times New Roman" panose="02020603050405020304" pitchFamily="18" charset="0"/>
                          <a:cs typeface="Times New Roman" panose="02020603050405020304" pitchFamily="18" charset="0"/>
                          <a:sym typeface="Times New Roman"/>
                        </a:rPr>
                        <a:t> consensus algorithm for validating every data block node</a:t>
                      </a:r>
                    </a:p>
                    <a:p>
                      <a:pPr marL="0" marR="0" lvl="0" indent="0" algn="l" rtl="0">
                        <a:lnSpc>
                          <a:spcPct val="100000"/>
                        </a:lnSpc>
                        <a:spcBef>
                          <a:spcPts val="0"/>
                        </a:spcBef>
                        <a:spcAft>
                          <a:spcPts val="0"/>
                        </a:spcAft>
                        <a:buNone/>
                      </a:pPr>
                      <a:endParaRPr lang="en-IN" sz="12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lang="en-IN" sz="12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None/>
                      </a:pPr>
                      <a:r>
                        <a:rPr lang="en-US" sz="1200" dirty="0"/>
                        <a:t> Blockchain, Bitcoin, Sustainable Supply chain, Smart Contract, Peer-Peer Networking, Consensus. I. INTRODUC</a:t>
                      </a:r>
                      <a:endParaRPr lang="en-IN"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None/>
                      </a:pPr>
                      <a:r>
                        <a:rPr lang="en-US" sz="1200" b="0" i="0" kern="1200" dirty="0">
                          <a:solidFill>
                            <a:schemeClr val="tx1"/>
                          </a:solidFill>
                          <a:effectLst/>
                          <a:latin typeface="+mn-lt"/>
                          <a:ea typeface="+mn-ea"/>
                          <a:cs typeface="+mn-cs"/>
                        </a:rPr>
                        <a:t>blockchain offers secure, decentralized data management with user control, using cryptographic validation and Smart Contracts for data integrity, eliminating third-party security challenges</a:t>
                      </a:r>
                    </a:p>
                    <a:p>
                      <a:pPr marL="0" marR="0" lvl="0" indent="0" algn="l" rtl="0">
                        <a:lnSpc>
                          <a:spcPct val="100000"/>
                        </a:lnSpc>
                        <a:spcBef>
                          <a:spcPts val="0"/>
                        </a:spcBef>
                        <a:spcAft>
                          <a:spcPts val="0"/>
                        </a:spcAft>
                        <a:buNone/>
                      </a:pPr>
                      <a:endParaRPr lang="en-US" sz="1200" b="0" i="0" kern="1200" dirty="0">
                        <a:solidFill>
                          <a:schemeClr val="tx1"/>
                        </a:solidFill>
                        <a:effectLst/>
                        <a:latin typeface="+mn-lt"/>
                        <a:ea typeface="+mn-ea"/>
                        <a:cs typeface="+mn-cs"/>
                        <a:sym typeface="Times New Roman"/>
                      </a:endParaRPr>
                    </a:p>
                    <a:p>
                      <a:pPr marL="0" marR="0" lvl="0" indent="0" algn="l" rtl="0">
                        <a:lnSpc>
                          <a:spcPct val="100000"/>
                        </a:lnSpc>
                        <a:spcBef>
                          <a:spcPts val="0"/>
                        </a:spcBef>
                        <a:spcAft>
                          <a:spcPts val="0"/>
                        </a:spcAft>
                        <a:buNone/>
                      </a:pPr>
                      <a:endParaRPr lang="en-US" sz="1200" b="0" i="0" kern="1200" dirty="0">
                        <a:solidFill>
                          <a:schemeClr val="tx1"/>
                        </a:solidFill>
                        <a:effectLst/>
                        <a:latin typeface="+mn-lt"/>
                        <a:ea typeface="+mn-ea"/>
                        <a:cs typeface="+mn-cs"/>
                        <a:sym typeface="Times New Roman"/>
                      </a:endParaRPr>
                    </a:p>
                    <a:p>
                      <a:pPr marL="0" marR="0" lvl="0" indent="0" algn="l" rtl="0">
                        <a:lnSpc>
                          <a:spcPct val="100000"/>
                        </a:lnSpc>
                        <a:spcBef>
                          <a:spcPts val="0"/>
                        </a:spcBef>
                        <a:spcAft>
                          <a:spcPts val="0"/>
                        </a:spcAft>
                        <a:buNone/>
                      </a:pPr>
                      <a:endParaRPr lang="en-US" sz="1200" b="0" i="0" kern="1200" dirty="0">
                        <a:solidFill>
                          <a:schemeClr val="tx1"/>
                        </a:solidFill>
                        <a:effectLst/>
                        <a:latin typeface="+mn-lt"/>
                        <a:ea typeface="+mn-ea"/>
                        <a:cs typeface="+mn-cs"/>
                        <a:sym typeface="Times New Roman"/>
                      </a:endParaRPr>
                    </a:p>
                    <a:p>
                      <a:pPr marL="0" marR="0" lvl="0" indent="0" algn="l" rtl="0">
                        <a:lnSpc>
                          <a:spcPct val="100000"/>
                        </a:lnSpc>
                        <a:spcBef>
                          <a:spcPts val="0"/>
                        </a:spcBef>
                        <a:spcAft>
                          <a:spcPts val="0"/>
                        </a:spcAft>
                        <a:buNone/>
                      </a:pPr>
                      <a:endParaRPr lang="en-US" sz="1200" b="0" i="0" kern="1200" dirty="0">
                        <a:solidFill>
                          <a:schemeClr val="tx1"/>
                        </a:solidFill>
                        <a:effectLst/>
                        <a:latin typeface="+mn-lt"/>
                        <a:ea typeface="+mn-ea"/>
                        <a:cs typeface="+mn-cs"/>
                        <a:sym typeface="Times New Roman"/>
                      </a:endParaRPr>
                    </a:p>
                    <a:p>
                      <a:pPr marL="0" marR="0" lvl="0" indent="0" algn="l" rtl="0">
                        <a:lnSpc>
                          <a:spcPct val="100000"/>
                        </a:lnSpc>
                        <a:spcBef>
                          <a:spcPts val="0"/>
                        </a:spcBef>
                        <a:spcAft>
                          <a:spcPts val="0"/>
                        </a:spcAft>
                        <a:buNone/>
                      </a:pPr>
                      <a:endParaRPr lang="en-US" sz="1200" b="0" i="0" kern="1200" dirty="0">
                        <a:solidFill>
                          <a:schemeClr val="tx1"/>
                        </a:solidFill>
                        <a:effectLst/>
                        <a:latin typeface="+mn-lt"/>
                        <a:ea typeface="+mn-ea"/>
                        <a:cs typeface="+mn-cs"/>
                        <a:sym typeface="Times New Roman"/>
                      </a:endParaRPr>
                    </a:p>
                    <a:p>
                      <a:pPr marL="0" marR="0" lvl="0" indent="0" algn="l" rtl="0">
                        <a:lnSpc>
                          <a:spcPct val="100000"/>
                        </a:lnSpc>
                        <a:spcBef>
                          <a:spcPts val="0"/>
                        </a:spcBef>
                        <a:spcAft>
                          <a:spcPts val="0"/>
                        </a:spcAft>
                        <a:buNone/>
                      </a:pPr>
                      <a:r>
                        <a:rPr lang="en-US" sz="1200" b="0" i="0" kern="1200" dirty="0">
                          <a:solidFill>
                            <a:schemeClr val="tx1"/>
                          </a:solidFill>
                          <a:effectLst/>
                          <a:latin typeface="+mn-lt"/>
                          <a:ea typeface="+mn-ea"/>
                          <a:cs typeface="+mn-cs"/>
                          <a:sym typeface="Times New Roman"/>
                        </a:rPr>
                        <a:t>Consensus is crucial for agreement in decentralized systems like message passing. Consider a scenario where generals with Byzantine army forces surround a city; some favor attack while others prefer retreat. Consensus is needed to avoid a failed attack. Similarly, blockchains face this challenge as they lack central servers or nodes in their distributed networks.</a:t>
                      </a: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200" dirty="0">
                          <a:latin typeface="Times New Roman" panose="02020603050405020304" pitchFamily="18" charset="0"/>
                          <a:cs typeface="Times New Roman" panose="02020603050405020304" pitchFamily="18" charset="0"/>
                          <a:sym typeface="Times New Roman"/>
                        </a:rPr>
                        <a:t>This paper emphasizes blockchain's role in education, introduces an Ethereum-based online exam system with Smart Contracts, highlighting its advantages over traditional cloud systems. It also explores how Smart Contracts improve resource management and decision-making in education, promoting their adoption in modern education.</a:t>
                      </a:r>
                    </a:p>
                    <a:p>
                      <a:pPr marL="0" marR="0" lvl="0" indent="0" algn="l" rtl="0">
                        <a:lnSpc>
                          <a:spcPct val="100000"/>
                        </a:lnSpc>
                        <a:spcBef>
                          <a:spcPts val="0"/>
                        </a:spcBef>
                        <a:spcAft>
                          <a:spcPts val="0"/>
                        </a:spcAft>
                        <a:buNone/>
                      </a:pPr>
                      <a:endParaRPr lang="en-US" sz="12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2018, Gartner's Hype Cycle highlighted blockchain's potential in digital identity, food supply chains (e.g., IBM Food Trust), voting, payments, and security tokens (e.g., real estate tokenization).</a:t>
                      </a:r>
                      <a:endParaRPr lang="en-US" sz="1200" dirty="0">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None/>
                      </a:pP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Rectangle: Rounded Corners 1">
            <a:extLst>
              <a:ext uri="{FF2B5EF4-FFF2-40B4-BE49-F238E27FC236}">
                <a16:creationId xmlns:a16="http://schemas.microsoft.com/office/drawing/2014/main" id="{C8BE896C-20B5-BBED-7722-22850138C449}"/>
              </a:ext>
            </a:extLst>
          </p:cNvPr>
          <p:cNvSpPr/>
          <p:nvPr/>
        </p:nvSpPr>
        <p:spPr>
          <a:xfrm>
            <a:off x="3197604" y="362390"/>
            <a:ext cx="5796792" cy="549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LITERATURE SURVEY</a:t>
            </a:r>
            <a:endParaRPr lang="en-IN" dirty="0"/>
          </a:p>
        </p:txBody>
      </p:sp>
      <p:pic>
        <p:nvPicPr>
          <p:cNvPr id="5" name="Picture 4">
            <a:extLst>
              <a:ext uri="{FF2B5EF4-FFF2-40B4-BE49-F238E27FC236}">
                <a16:creationId xmlns:a16="http://schemas.microsoft.com/office/drawing/2014/main" id="{6A051C14-72B5-EB85-1304-644A41F5A9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9439" y="-840"/>
            <a:ext cx="781281" cy="781281"/>
          </a:xfrm>
          <a:prstGeom prst="rect">
            <a:avLst/>
          </a:prstGeom>
        </p:spPr>
      </p:pic>
      <p:pic>
        <p:nvPicPr>
          <p:cNvPr id="7" name="Picture 6">
            <a:extLst>
              <a:ext uri="{FF2B5EF4-FFF2-40B4-BE49-F238E27FC236}">
                <a16:creationId xmlns:a16="http://schemas.microsoft.com/office/drawing/2014/main" id="{3AB29D16-4A20-6438-BF8D-517592C4926C}"/>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spTree>
    <p:extLst>
      <p:ext uri="{BB962C8B-B14F-4D97-AF65-F5344CB8AC3E}">
        <p14:creationId xmlns:p14="http://schemas.microsoft.com/office/powerpoint/2010/main" val="4134959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4CCC13-2752-A68C-F5D2-12AEA1DC25BA}"/>
              </a:ext>
            </a:extLst>
          </p:cNvPr>
          <p:cNvSpPr/>
          <p:nvPr/>
        </p:nvSpPr>
        <p:spPr>
          <a:xfrm>
            <a:off x="10739243" y="0"/>
            <a:ext cx="1229113"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C8BE896C-20B5-BBED-7722-22850138C449}"/>
              </a:ext>
            </a:extLst>
          </p:cNvPr>
          <p:cNvSpPr/>
          <p:nvPr/>
        </p:nvSpPr>
        <p:spPr>
          <a:xfrm>
            <a:off x="3197604" y="362390"/>
            <a:ext cx="5796792" cy="549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LITERATURE SURVEY</a:t>
            </a:r>
            <a:endParaRPr lang="en-IN" dirty="0"/>
          </a:p>
        </p:txBody>
      </p:sp>
      <p:graphicFrame>
        <p:nvGraphicFramePr>
          <p:cNvPr id="5" name="Google Shape;93;p8">
            <a:extLst>
              <a:ext uri="{FF2B5EF4-FFF2-40B4-BE49-F238E27FC236}">
                <a16:creationId xmlns:a16="http://schemas.microsoft.com/office/drawing/2014/main" id="{8334C89D-4938-CFC6-DBAB-A585EBBC8066}"/>
              </a:ext>
            </a:extLst>
          </p:cNvPr>
          <p:cNvGraphicFramePr/>
          <p:nvPr>
            <p:extLst>
              <p:ext uri="{D42A27DB-BD31-4B8C-83A1-F6EECF244321}">
                <p14:modId xmlns:p14="http://schemas.microsoft.com/office/powerpoint/2010/main" val="3899310902"/>
              </p:ext>
            </p:extLst>
          </p:nvPr>
        </p:nvGraphicFramePr>
        <p:xfrm>
          <a:off x="1108827" y="1751648"/>
          <a:ext cx="9974345" cy="3703312"/>
        </p:xfrm>
        <a:graphic>
          <a:graphicData uri="http://schemas.openxmlformats.org/drawingml/2006/table">
            <a:tbl>
              <a:tblPr firstRow="1" bandRow="1">
                <a:tableStyleId>{3B4B98B0-60AC-42C2-AFA5-B58CD77FA1E5}</a:tableStyleId>
              </a:tblPr>
              <a:tblGrid>
                <a:gridCol w="451982">
                  <a:extLst>
                    <a:ext uri="{9D8B030D-6E8A-4147-A177-3AD203B41FA5}">
                      <a16:colId xmlns:a16="http://schemas.microsoft.com/office/drawing/2014/main" val="20000"/>
                    </a:ext>
                  </a:extLst>
                </a:gridCol>
                <a:gridCol w="1376366">
                  <a:extLst>
                    <a:ext uri="{9D8B030D-6E8A-4147-A177-3AD203B41FA5}">
                      <a16:colId xmlns:a16="http://schemas.microsoft.com/office/drawing/2014/main" val="20001"/>
                    </a:ext>
                  </a:extLst>
                </a:gridCol>
                <a:gridCol w="1195069">
                  <a:extLst>
                    <a:ext uri="{9D8B030D-6E8A-4147-A177-3AD203B41FA5}">
                      <a16:colId xmlns:a16="http://schemas.microsoft.com/office/drawing/2014/main" val="20002"/>
                    </a:ext>
                  </a:extLst>
                </a:gridCol>
                <a:gridCol w="1780425">
                  <a:extLst>
                    <a:ext uri="{9D8B030D-6E8A-4147-A177-3AD203B41FA5}">
                      <a16:colId xmlns:a16="http://schemas.microsoft.com/office/drawing/2014/main" val="20003"/>
                    </a:ext>
                  </a:extLst>
                </a:gridCol>
                <a:gridCol w="3077092">
                  <a:extLst>
                    <a:ext uri="{9D8B030D-6E8A-4147-A177-3AD203B41FA5}">
                      <a16:colId xmlns:a16="http://schemas.microsoft.com/office/drawing/2014/main" val="20004"/>
                    </a:ext>
                  </a:extLst>
                </a:gridCol>
                <a:gridCol w="2093411">
                  <a:extLst>
                    <a:ext uri="{9D8B030D-6E8A-4147-A177-3AD203B41FA5}">
                      <a16:colId xmlns:a16="http://schemas.microsoft.com/office/drawing/2014/main" val="20005"/>
                    </a:ext>
                  </a:extLst>
                </a:gridCol>
              </a:tblGrid>
              <a:tr h="722603">
                <a:tc>
                  <a:txBody>
                    <a:bodyPr/>
                    <a:lstStyle/>
                    <a:p>
                      <a:pPr marL="0" marR="0" lvl="0" indent="0" algn="l" rtl="0">
                        <a:lnSpc>
                          <a:spcPct val="100000"/>
                        </a:lnSpc>
                        <a:spcBef>
                          <a:spcPts val="0"/>
                        </a:spcBef>
                        <a:spcAft>
                          <a:spcPts val="0"/>
                        </a:spcAft>
                        <a:buNone/>
                      </a:pPr>
                      <a:r>
                        <a:rPr lang="en-IN" sz="1400" u="none" strike="noStrike" cap="none">
                          <a:sym typeface="Times New Roman"/>
                        </a:rPr>
                        <a:t>Sr. No.</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None/>
                      </a:pPr>
                      <a:r>
                        <a:rPr lang="en-IN" sz="1400" u="none" strike="noStrike" cap="none" dirty="0">
                          <a:sym typeface="Times New Roman"/>
                        </a:rPr>
                        <a:t>Title</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400" dirty="0">
                          <a:latin typeface="Times New Roman" panose="02020603050405020304" pitchFamily="18" charset="0"/>
                          <a:cs typeface="Times New Roman" panose="02020603050405020304" pitchFamily="18" charset="0"/>
                        </a:rPr>
                        <a:t>Author/ Year Published</a:t>
                      </a: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None/>
                      </a:pPr>
                      <a:r>
                        <a:rPr lang="en-IN" sz="1400" u="none" strike="noStrike" cap="none">
                          <a:sym typeface="Times New Roman"/>
                        </a:rPr>
                        <a:t>Method Algorithm Used</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None/>
                      </a:pPr>
                      <a:r>
                        <a:rPr lang="en-IN" sz="1400" u="none" strike="noStrike" cap="none">
                          <a:sym typeface="Times New Roman"/>
                        </a:rPr>
                        <a:t>Features</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None/>
                      </a:pPr>
                      <a:r>
                        <a:rPr lang="en-IN" sz="1400" u="none" strike="noStrike" cap="none" dirty="0" err="1">
                          <a:sym typeface="Times New Roman"/>
                        </a:rPr>
                        <a:t>Discription</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980709">
                <a:tc>
                  <a:txBody>
                    <a:bodyPr/>
                    <a:lstStyle/>
                    <a:p>
                      <a:pPr marL="0" marR="0" lvl="0" indent="0" algn="l" defTabSz="914400" rtl="0" eaLnBrk="1" latinLnBrk="0" hangingPunct="1">
                        <a:lnSpc>
                          <a:spcPct val="100000"/>
                        </a:lnSpc>
                        <a:spcBef>
                          <a:spcPts val="0"/>
                        </a:spcBef>
                        <a:spcAft>
                          <a:spcPts val="0"/>
                        </a:spcAft>
                        <a:buNone/>
                      </a:pPr>
                      <a:r>
                        <a:rPr lang="en-IN" sz="1600" kern="1200" dirty="0">
                          <a:solidFill>
                            <a:schemeClr val="tx1"/>
                          </a:solidFill>
                          <a:latin typeface="Times New Roman" panose="02020603050405020304" pitchFamily="18" charset="0"/>
                          <a:ea typeface="+mn-ea"/>
                          <a:cs typeface="Times New Roman" panose="02020603050405020304" pitchFamily="18" charset="0"/>
                          <a:sym typeface="Times New Roman"/>
                        </a:rPr>
                        <a:t>3.</a:t>
                      </a:r>
                      <a:endParaRPr sz="1600" kern="1200" dirty="0">
                        <a:solidFill>
                          <a:schemeClr val="tx1"/>
                        </a:solidFill>
                        <a:latin typeface="Times New Roman" panose="02020603050405020304" pitchFamily="18" charset="0"/>
                        <a:ea typeface="+mn-ea"/>
                        <a:cs typeface="Times New Roman" panose="02020603050405020304" pitchFamily="18"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latinLnBrk="0" hangingPunct="1">
                        <a:lnSpc>
                          <a:spcPct val="100000"/>
                        </a:lnSpc>
                        <a:spcBef>
                          <a:spcPts val="0"/>
                        </a:spcBef>
                        <a:spcAft>
                          <a:spcPts val="0"/>
                        </a:spcAft>
                        <a:buNone/>
                      </a:pPr>
                      <a:r>
                        <a:rPr lang="en-IN" sz="1200" kern="1200" dirty="0" err="1">
                          <a:solidFill>
                            <a:schemeClr val="tx1"/>
                          </a:solidFill>
                          <a:latin typeface="Times New Roman" panose="02020603050405020304" pitchFamily="18" charset="0"/>
                          <a:ea typeface="+mn-ea"/>
                          <a:cs typeface="Times New Roman" panose="02020603050405020304" pitchFamily="18" charset="0"/>
                          <a:sym typeface="Times New Roman"/>
                        </a:rPr>
                        <a:t>Blockchain</a:t>
                      </a:r>
                      <a:r>
                        <a:rPr lang="en-IN" sz="1200" kern="1200" dirty="0">
                          <a:solidFill>
                            <a:schemeClr val="tx1"/>
                          </a:solidFill>
                          <a:latin typeface="Times New Roman" panose="02020603050405020304" pitchFamily="18" charset="0"/>
                          <a:ea typeface="+mn-ea"/>
                          <a:cs typeface="Times New Roman" panose="02020603050405020304" pitchFamily="18" charset="0"/>
                          <a:sym typeface="Times New Roman"/>
                        </a:rPr>
                        <a:t>-Based Smart Contract Towards Developing Secured University Examination System</a:t>
                      </a:r>
                      <a:endParaRPr sz="1200" kern="1200" dirty="0">
                        <a:solidFill>
                          <a:schemeClr val="tx1"/>
                        </a:solidFill>
                        <a:latin typeface="Times New Roman" panose="02020603050405020304" pitchFamily="18" charset="0"/>
                        <a:ea typeface="+mn-ea"/>
                        <a:cs typeface="Times New Roman" panose="02020603050405020304" pitchFamily="18"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latinLnBrk="0" hangingPunct="1">
                        <a:lnSpc>
                          <a:spcPct val="100000"/>
                        </a:lnSpc>
                        <a:spcBef>
                          <a:spcPts val="0"/>
                        </a:spcBef>
                        <a:spcAft>
                          <a:spcPts val="0"/>
                        </a:spcAft>
                        <a:buNone/>
                      </a:pPr>
                      <a:r>
                        <a:rPr lang="en-IN" sz="1200" dirty="0"/>
                        <a:t>Naresh </a:t>
                      </a:r>
                      <a:r>
                        <a:rPr lang="en-IN" sz="1200" dirty="0" err="1"/>
                        <a:t>Chandr</a:t>
                      </a:r>
                      <a:r>
                        <a:rPr lang="en-IN" sz="1200" dirty="0"/>
                        <a:t> &amp; </a:t>
                      </a:r>
                      <a:r>
                        <a:rPr lang="en-IN" sz="1200" dirty="0" err="1"/>
                        <a:t>P.Chinnasamy</a:t>
                      </a:r>
                      <a:endParaRPr lang="en-IN" sz="1200" dirty="0"/>
                    </a:p>
                    <a:p>
                      <a:pPr marL="0" marR="0" lvl="0" indent="0" algn="l" defTabSz="914400" rtl="0" eaLnBrk="1" latinLnBrk="0" hangingPunct="1">
                        <a:lnSpc>
                          <a:spcPct val="100000"/>
                        </a:lnSpc>
                        <a:spcBef>
                          <a:spcPts val="0"/>
                        </a:spcBef>
                        <a:spcAft>
                          <a:spcPts val="0"/>
                        </a:spcAft>
                        <a:buNone/>
                      </a:pPr>
                      <a:endParaRPr lang="en-IN" sz="1200" dirty="0"/>
                    </a:p>
                    <a:p>
                      <a:pPr marL="0" marR="0" lvl="0" indent="0" algn="l" defTabSz="914400" rtl="0" eaLnBrk="1" latinLnBrk="0" hangingPunct="1">
                        <a:lnSpc>
                          <a:spcPct val="100000"/>
                        </a:lnSpc>
                        <a:spcBef>
                          <a:spcPts val="0"/>
                        </a:spcBef>
                        <a:spcAft>
                          <a:spcPts val="0"/>
                        </a:spcAft>
                        <a:buNone/>
                      </a:pPr>
                      <a:r>
                        <a:rPr lang="en-IN" sz="1200" kern="1200" dirty="0">
                          <a:solidFill>
                            <a:schemeClr val="tx1"/>
                          </a:solidFill>
                          <a:latin typeface="Times New Roman" panose="02020603050405020304" pitchFamily="18" charset="0"/>
                          <a:ea typeface="+mn-ea"/>
                          <a:cs typeface="Times New Roman" panose="02020603050405020304" pitchFamily="18" charset="0"/>
                        </a:rPr>
                        <a:t>2020</a:t>
                      </a:r>
                    </a:p>
                    <a:p>
                      <a:pPr marL="0" marR="0" lvl="0" indent="0" algn="l" defTabSz="914400" rtl="0" eaLnBrk="1" latinLnBrk="0" hangingPunct="1">
                        <a:lnSpc>
                          <a:spcPct val="100000"/>
                        </a:lnSpc>
                        <a:spcBef>
                          <a:spcPts val="0"/>
                        </a:spcBef>
                        <a:spcAft>
                          <a:spcPts val="0"/>
                        </a:spcAft>
                        <a:buNone/>
                      </a:pPr>
                      <a:endParaRPr sz="1200" kern="1200" dirty="0">
                        <a:solidFill>
                          <a:schemeClr val="tx1"/>
                        </a:solidFill>
                        <a:latin typeface="Times New Roman" panose="02020603050405020304" pitchFamily="18" charset="0"/>
                        <a:ea typeface="+mn-ea"/>
                        <a:cs typeface="Times New Roman" panose="02020603050405020304" pitchFamily="18"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latinLnBrk="0" hangingPunct="1">
                        <a:lnSpc>
                          <a:spcPct val="100000"/>
                        </a:lnSpc>
                        <a:spcBef>
                          <a:spcPts val="0"/>
                        </a:spcBef>
                        <a:spcAft>
                          <a:spcPts val="0"/>
                        </a:spcAft>
                        <a:buNone/>
                      </a:pPr>
                      <a:r>
                        <a:rPr lang="en-IN" sz="1200" kern="1200" dirty="0" err="1">
                          <a:solidFill>
                            <a:schemeClr val="tx1"/>
                          </a:solidFill>
                          <a:latin typeface="Times New Roman" panose="02020603050405020304" pitchFamily="18" charset="0"/>
                          <a:ea typeface="+mn-ea"/>
                          <a:cs typeface="Times New Roman" panose="02020603050405020304" pitchFamily="18" charset="0"/>
                          <a:sym typeface="Times New Roman"/>
                        </a:rPr>
                        <a:t>PoW</a:t>
                      </a:r>
                      <a:r>
                        <a:rPr lang="en-IN" sz="1200" kern="1200" dirty="0">
                          <a:solidFill>
                            <a:schemeClr val="tx1"/>
                          </a:solidFill>
                          <a:latin typeface="Times New Roman" panose="02020603050405020304" pitchFamily="18" charset="0"/>
                          <a:ea typeface="+mn-ea"/>
                          <a:cs typeface="Times New Roman" panose="02020603050405020304" pitchFamily="18" charset="0"/>
                          <a:sym typeface="Times New Roman"/>
                        </a:rPr>
                        <a:t> or </a:t>
                      </a:r>
                      <a:r>
                        <a:rPr lang="en-IN" sz="1200" kern="1200" dirty="0" err="1">
                          <a:solidFill>
                            <a:schemeClr val="tx1"/>
                          </a:solidFill>
                          <a:latin typeface="Times New Roman" panose="02020603050405020304" pitchFamily="18" charset="0"/>
                          <a:ea typeface="+mn-ea"/>
                          <a:cs typeface="Times New Roman" panose="02020603050405020304" pitchFamily="18" charset="0"/>
                          <a:sym typeface="Times New Roman"/>
                        </a:rPr>
                        <a:t>PoS</a:t>
                      </a:r>
                      <a:r>
                        <a:rPr lang="en-IN" sz="1200" kern="1200" dirty="0">
                          <a:solidFill>
                            <a:schemeClr val="tx1"/>
                          </a:solidFill>
                          <a:latin typeface="Times New Roman" panose="02020603050405020304" pitchFamily="18" charset="0"/>
                          <a:ea typeface="+mn-ea"/>
                          <a:cs typeface="Times New Roman" panose="02020603050405020304" pitchFamily="18" charset="0"/>
                          <a:sym typeface="Times New Roman"/>
                        </a:rPr>
                        <a:t> consensus algorithm for validating every data block node</a:t>
                      </a:r>
                      <a:endParaRPr sz="1200" kern="1200" dirty="0">
                        <a:solidFill>
                          <a:schemeClr val="tx1"/>
                        </a:solidFill>
                        <a:latin typeface="Times New Roman" panose="02020603050405020304" pitchFamily="18" charset="0"/>
                        <a:ea typeface="+mn-ea"/>
                        <a:cs typeface="Times New Roman" panose="02020603050405020304" pitchFamily="18"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latinLnBrk="0" hangingPunct="1">
                        <a:lnSpc>
                          <a:spcPct val="100000"/>
                        </a:lnSpc>
                        <a:spcBef>
                          <a:spcPts val="0"/>
                        </a:spcBef>
                        <a:spcAft>
                          <a:spcPts val="0"/>
                        </a:spcAft>
                        <a:buNone/>
                      </a:pPr>
                      <a:r>
                        <a:rPr lang="en-US" sz="1200" kern="1200" dirty="0">
                          <a:solidFill>
                            <a:schemeClr val="tx1"/>
                          </a:solidFill>
                          <a:latin typeface="Times New Roman" panose="02020603050405020304" pitchFamily="18" charset="0"/>
                          <a:ea typeface="+mn-ea"/>
                          <a:cs typeface="Times New Roman" panose="02020603050405020304" pitchFamily="18" charset="0"/>
                          <a:sym typeface="Times New Roman"/>
                        </a:rPr>
                        <a:t>This paper presents a secure Question-Set Preparation (QS) scheme leveraging blockchain security. It employs a two-phase encryption process to prevent unauthorized access before exams, enforces time restrictions, and necessitates user permission for decryption. The master uses a proposed algorithm to randomize QSP selection, collectively bolstering the security of the QS system.</a:t>
                      </a:r>
                      <a:endParaRPr sz="1200" kern="1200" dirty="0">
                        <a:solidFill>
                          <a:schemeClr val="tx1"/>
                        </a:solidFill>
                        <a:latin typeface="Times New Roman" panose="02020603050405020304" pitchFamily="18" charset="0"/>
                        <a:ea typeface="+mn-ea"/>
                        <a:cs typeface="Times New Roman" panose="02020603050405020304" pitchFamily="18"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latinLnBrk="0" hangingPunct="1">
                        <a:lnSpc>
                          <a:spcPct val="100000"/>
                        </a:lnSpc>
                        <a:spcBef>
                          <a:spcPts val="0"/>
                        </a:spcBef>
                        <a:spcAft>
                          <a:spcPts val="0"/>
                        </a:spcAft>
                        <a:buNone/>
                      </a:pPr>
                      <a:r>
                        <a:rPr lang="en-US" sz="1200" kern="1200" dirty="0">
                          <a:solidFill>
                            <a:schemeClr val="tx1"/>
                          </a:solidFill>
                          <a:latin typeface="Times New Roman" panose="02020603050405020304" pitchFamily="18" charset="0"/>
                          <a:ea typeface="+mn-ea"/>
                          <a:cs typeface="Times New Roman" panose="02020603050405020304" pitchFamily="18" charset="0"/>
                          <a:sym typeface="Times New Roman"/>
                        </a:rPr>
                        <a:t>The COVID-19 pandemic has amplified the challenges of service delivery worldwide. Many educational institutions have been closed or have limited access since March 2020, leading to widespread adoption of remote work and online learning. This situation underscores the need for effective and secure solutions to disseminate knowledge in a large, distributed environment.</a:t>
                      </a: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88E0028B-1A57-0DF1-9994-8CA838AE2E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9439" y="-840"/>
            <a:ext cx="781281" cy="781281"/>
          </a:xfrm>
          <a:prstGeom prst="rect">
            <a:avLst/>
          </a:prstGeom>
        </p:spPr>
      </p:pic>
      <p:pic>
        <p:nvPicPr>
          <p:cNvPr id="8" name="Picture 7">
            <a:extLst>
              <a:ext uri="{FF2B5EF4-FFF2-40B4-BE49-F238E27FC236}">
                <a16:creationId xmlns:a16="http://schemas.microsoft.com/office/drawing/2014/main" id="{9D6ECE6E-D33A-490D-05EB-61D24750428C}"/>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spTree>
    <p:extLst>
      <p:ext uri="{BB962C8B-B14F-4D97-AF65-F5344CB8AC3E}">
        <p14:creationId xmlns:p14="http://schemas.microsoft.com/office/powerpoint/2010/main" val="2141182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title" idx="4294967295"/>
          </p:nvPr>
        </p:nvSpPr>
        <p:spPr>
          <a:xfrm>
            <a:off x="0" y="587375"/>
            <a:ext cx="3201988" cy="3387725"/>
          </a:xfrm>
          <a:prstGeom prst="rect">
            <a:avLst/>
          </a:prstGeom>
        </p:spPr>
        <p:txBody>
          <a:bodyPr spcFirstLastPara="1" vert="horz" lIns="91440" tIns="45720" rIns="91440" bIns="45720" rtlCol="0" anchor="b" anchorCtr="0">
            <a:normAutofit/>
          </a:bodyPr>
          <a:lstStyle/>
          <a:p>
            <a:pPr algn="r"/>
            <a:r>
              <a:rPr lang="en-US" sz="4000" kern="1200" dirty="0">
                <a:solidFill>
                  <a:srgbClr val="FFFFFF"/>
                </a:solidFill>
                <a:latin typeface="Times New Roman" panose="02020603050405020304" pitchFamily="18" charset="0"/>
                <a:cs typeface="Times New Roman" panose="02020603050405020304" pitchFamily="18" charset="0"/>
              </a:rPr>
              <a:t>Functional Requirements</a:t>
            </a:r>
          </a:p>
        </p:txBody>
      </p:sp>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456" name="TextBox 455">
            <a:extLst>
              <a:ext uri="{FF2B5EF4-FFF2-40B4-BE49-F238E27FC236}">
                <a16:creationId xmlns:a16="http://schemas.microsoft.com/office/drawing/2014/main" id="{67AE708E-E1BF-F3AC-2F95-ADFBA7AE4B79}"/>
              </a:ext>
            </a:extLst>
          </p:cNvPr>
          <p:cNvSpPr txBox="1"/>
          <p:nvPr/>
        </p:nvSpPr>
        <p:spPr>
          <a:xfrm>
            <a:off x="2553719" y="2011193"/>
            <a:ext cx="7796472" cy="212006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b="1" u="sng" dirty="0">
                <a:latin typeface="Times New Roman" panose="02020603050405020304" pitchFamily="18" charset="0"/>
                <a:cs typeface="Times New Roman" panose="02020603050405020304" pitchFamily="18" charset="0"/>
              </a:rPr>
              <a:t>System Feature 1</a:t>
            </a:r>
          </a:p>
          <a:p>
            <a:pPr algn="just">
              <a:lnSpc>
                <a:spcPct val="150000"/>
              </a:lnSpc>
            </a:pPr>
            <a:r>
              <a:rPr lang="en-US" dirty="0">
                <a:latin typeface="Times New Roman" panose="02020603050405020304" pitchFamily="18" charset="0"/>
                <a:cs typeface="Times New Roman" panose="02020603050405020304" pitchFamily="18" charset="0"/>
              </a:rPr>
              <a:t>       Easy to adapt with the system architecture and user interface.</a:t>
            </a:r>
            <a:endParaRPr lang="en-IN"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IN" b="1" u="sng" dirty="0">
                <a:latin typeface="Times New Roman" panose="02020603050405020304" pitchFamily="18" charset="0"/>
                <a:cs typeface="Times New Roman" panose="02020603050405020304" pitchFamily="18" charset="0"/>
              </a:rPr>
              <a:t>System Feature 2</a:t>
            </a:r>
          </a:p>
          <a:p>
            <a:pPr algn="just">
              <a:lnSpc>
                <a:spcPct val="150000"/>
              </a:lnSpc>
            </a:pPr>
            <a:r>
              <a:rPr lang="en-IN"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 system Blockchain is used as a tamper proof storage for unchanged,</a:t>
            </a:r>
          </a:p>
          <a:p>
            <a:pPr algn="just">
              <a:lnSpc>
                <a:spcPct val="150000"/>
              </a:lnSpc>
            </a:pPr>
            <a:r>
              <a:rPr lang="en-US" dirty="0">
                <a:latin typeface="Times New Roman" panose="02020603050405020304" pitchFamily="18" charset="0"/>
                <a:cs typeface="Times New Roman" panose="02020603050405020304" pitchFamily="18" charset="0"/>
              </a:rPr>
              <a:t>      accurate results</a:t>
            </a: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
        <p:nvSpPr>
          <p:cNvPr id="2" name="Rectangle: Rounded Corners 1">
            <a:extLst>
              <a:ext uri="{FF2B5EF4-FFF2-40B4-BE49-F238E27FC236}">
                <a16:creationId xmlns:a16="http://schemas.microsoft.com/office/drawing/2014/main" id="{24A2E4A6-0727-306B-7A9C-F623F00C173E}"/>
              </a:ext>
            </a:extLst>
          </p:cNvPr>
          <p:cNvSpPr/>
          <p:nvPr/>
        </p:nvSpPr>
        <p:spPr>
          <a:xfrm>
            <a:off x="3197604" y="343949"/>
            <a:ext cx="5796792" cy="549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FUNCTIONAL REQUIREMENTS</a:t>
            </a:r>
            <a:endParaRPr lang="en-IN" dirty="0"/>
          </a:p>
        </p:txBody>
      </p:sp>
    </p:spTree>
    <p:extLst>
      <p:ext uri="{BB962C8B-B14F-4D97-AF65-F5344CB8AC3E}">
        <p14:creationId xmlns:p14="http://schemas.microsoft.com/office/powerpoint/2010/main" val="226670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16" name="Google Shape;376;p37">
            <a:extLst>
              <a:ext uri="{FF2B5EF4-FFF2-40B4-BE49-F238E27FC236}">
                <a16:creationId xmlns:a16="http://schemas.microsoft.com/office/drawing/2014/main" id="{2CC1FE05-30C8-CB03-685B-D8A22AFA189D}"/>
              </a:ext>
            </a:extLst>
          </p:cNvPr>
          <p:cNvSpPr txBox="1"/>
          <p:nvPr/>
        </p:nvSpPr>
        <p:spPr>
          <a:xfrm>
            <a:off x="9592676" y="2030279"/>
            <a:ext cx="2250300" cy="7857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7" name="Google Shape;378;p37">
            <a:extLst>
              <a:ext uri="{FF2B5EF4-FFF2-40B4-BE49-F238E27FC236}">
                <a16:creationId xmlns:a16="http://schemas.microsoft.com/office/drawing/2014/main" id="{53E99DF5-94AE-CB96-30EA-F5602B99255A}"/>
              </a:ext>
            </a:extLst>
          </p:cNvPr>
          <p:cNvSpPr txBox="1"/>
          <p:nvPr/>
        </p:nvSpPr>
        <p:spPr>
          <a:xfrm>
            <a:off x="4435734" y="2816026"/>
            <a:ext cx="2016221" cy="70613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8" name="Google Shape;380;p37">
            <a:extLst>
              <a:ext uri="{FF2B5EF4-FFF2-40B4-BE49-F238E27FC236}">
                <a16:creationId xmlns:a16="http://schemas.microsoft.com/office/drawing/2014/main" id="{C9BF4616-23DB-D69C-6610-4137B2A1AA28}"/>
              </a:ext>
            </a:extLst>
          </p:cNvPr>
          <p:cNvSpPr txBox="1"/>
          <p:nvPr/>
        </p:nvSpPr>
        <p:spPr>
          <a:xfrm>
            <a:off x="9657104" y="3374695"/>
            <a:ext cx="2206373" cy="11509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
              </a:spcBef>
              <a:spcAft>
                <a:spcPts val="1200"/>
              </a:spcAft>
              <a:buNone/>
            </a:pPr>
            <a:endParaRPr sz="2000" dirty="0">
              <a:latin typeface="Times New Roman" panose="02020603050405020304" pitchFamily="18" charset="0"/>
              <a:ea typeface="Anton"/>
              <a:cs typeface="Times New Roman" panose="02020603050405020304" pitchFamily="18" charset="0"/>
              <a:sym typeface="Anton"/>
            </a:endParaRPr>
          </a:p>
        </p:txBody>
      </p:sp>
      <p:sp>
        <p:nvSpPr>
          <p:cNvPr id="19" name="Google Shape;382;p37">
            <a:extLst>
              <a:ext uri="{FF2B5EF4-FFF2-40B4-BE49-F238E27FC236}">
                <a16:creationId xmlns:a16="http://schemas.microsoft.com/office/drawing/2014/main" id="{8620F2F8-5C36-CA2D-AF52-E3BC3FBDE69C}"/>
              </a:ext>
            </a:extLst>
          </p:cNvPr>
          <p:cNvSpPr txBox="1"/>
          <p:nvPr/>
        </p:nvSpPr>
        <p:spPr>
          <a:xfrm>
            <a:off x="4287952" y="4062226"/>
            <a:ext cx="2529349" cy="1013216"/>
          </a:xfrm>
          <a:prstGeom prst="rect">
            <a:avLst/>
          </a:prstGeom>
          <a:noFill/>
          <a:ln>
            <a:noFill/>
          </a:ln>
        </p:spPr>
        <p:txBody>
          <a:bodyPr spcFirstLastPara="1" wrap="square" lIns="91425" tIns="91425" rIns="91425" bIns="91425" anchor="t" anchorCtr="0">
            <a:noAutofit/>
          </a:bodyPr>
          <a:lstStyle/>
          <a:p>
            <a:pPr lvl="0">
              <a:lnSpc>
                <a:spcPct val="115000"/>
              </a:lnSpc>
              <a:spcBef>
                <a:spcPts val="100"/>
              </a:spcBef>
              <a:spcAft>
                <a:spcPts val="1200"/>
              </a:spcAft>
            </a:pPr>
            <a:endParaRPr sz="2000" dirty="0">
              <a:latin typeface="Times New Roman" panose="02020603050405020304" pitchFamily="18" charset="0"/>
              <a:ea typeface="Anton"/>
              <a:cs typeface="Times New Roman" panose="02020603050405020304" pitchFamily="18" charset="0"/>
              <a:sym typeface="Anton"/>
            </a:endParaRPr>
          </a:p>
        </p:txBody>
      </p:sp>
      <p:sp>
        <p:nvSpPr>
          <p:cNvPr id="45" name="TextBox 44">
            <a:extLst>
              <a:ext uri="{FF2B5EF4-FFF2-40B4-BE49-F238E27FC236}">
                <a16:creationId xmlns:a16="http://schemas.microsoft.com/office/drawing/2014/main" id="{807FE661-6FE7-229D-4D89-5895E2710ED9}"/>
              </a:ext>
            </a:extLst>
          </p:cNvPr>
          <p:cNvSpPr txBox="1"/>
          <p:nvPr/>
        </p:nvSpPr>
        <p:spPr>
          <a:xfrm>
            <a:off x="5029200" y="842682"/>
            <a:ext cx="184731" cy="369332"/>
          </a:xfrm>
          <a:prstGeom prst="rect">
            <a:avLst/>
          </a:prstGeom>
          <a:noFill/>
        </p:spPr>
        <p:txBody>
          <a:bodyPr wrap="none" rtlCol="0">
            <a:spAutoFit/>
          </a:bodyPr>
          <a:lstStyle/>
          <a:p>
            <a:endParaRPr lang="en-IN" dirty="0"/>
          </a:p>
        </p:txBody>
      </p:sp>
      <p:sp>
        <p:nvSpPr>
          <p:cNvPr id="456" name="TextBox 455">
            <a:extLst>
              <a:ext uri="{FF2B5EF4-FFF2-40B4-BE49-F238E27FC236}">
                <a16:creationId xmlns:a16="http://schemas.microsoft.com/office/drawing/2014/main" id="{67AE708E-E1BF-F3AC-2F95-ADFBA7AE4B79}"/>
              </a:ext>
            </a:extLst>
          </p:cNvPr>
          <p:cNvSpPr txBox="1"/>
          <p:nvPr/>
        </p:nvSpPr>
        <p:spPr>
          <a:xfrm>
            <a:off x="2553719" y="1963741"/>
            <a:ext cx="7796472" cy="1704569"/>
          </a:xfrm>
          <a:prstGeom prst="rect">
            <a:avLst/>
          </a:prstGeom>
          <a:noFill/>
        </p:spPr>
        <p:txBody>
          <a:bodyPr wrap="square" rtlCol="0">
            <a:spAutoFit/>
          </a:bodyPr>
          <a:lstStyle/>
          <a:p>
            <a:pPr marL="457200" indent="-4572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Performance Requirements</a:t>
            </a:r>
          </a:p>
          <a:p>
            <a:pPr marL="457200" indent="-4572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Safety Requirements</a:t>
            </a:r>
          </a:p>
          <a:p>
            <a:pPr marL="457200" indent="-4572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Security Requirements</a:t>
            </a:r>
          </a:p>
          <a:p>
            <a:pPr marL="457200" indent="-457200" algn="just">
              <a:lnSpc>
                <a:spcPct val="150000"/>
              </a:lnSpc>
              <a:buFont typeface="+mj-lt"/>
              <a:buAutoNum type="arabicPeriod"/>
            </a:pPr>
            <a:r>
              <a:rPr lang="en-US" dirty="0">
                <a:latin typeface="Times New Roman" panose="02020603050405020304" pitchFamily="18" charset="0"/>
                <a:cs typeface="Times New Roman" panose="02020603050405020304" pitchFamily="18" charset="0"/>
              </a:rPr>
              <a:t>Software Quality Attributes</a:t>
            </a:r>
          </a:p>
        </p:txBody>
      </p:sp>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10652778" y="-24857"/>
            <a:ext cx="1539222" cy="867167"/>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rcRect/>
          <a:stretch/>
        </p:blipFill>
        <p:spPr>
          <a:xfrm>
            <a:off x="429439" y="-840"/>
            <a:ext cx="781281" cy="781281"/>
          </a:xfrm>
          <a:prstGeom prst="rect">
            <a:avLst/>
          </a:prstGeom>
        </p:spPr>
      </p:pic>
      <p:sp>
        <p:nvSpPr>
          <p:cNvPr id="2" name="Rectangle: Rounded Corners 1">
            <a:extLst>
              <a:ext uri="{FF2B5EF4-FFF2-40B4-BE49-F238E27FC236}">
                <a16:creationId xmlns:a16="http://schemas.microsoft.com/office/drawing/2014/main" id="{C30CBC02-2173-692E-50CE-886F4A8150B9}"/>
              </a:ext>
            </a:extLst>
          </p:cNvPr>
          <p:cNvSpPr/>
          <p:nvPr/>
        </p:nvSpPr>
        <p:spPr>
          <a:xfrm>
            <a:off x="3197604" y="343949"/>
            <a:ext cx="5796792" cy="549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NON-FUNCTIONAL REQUIREMENTS</a:t>
            </a:r>
            <a:endParaRPr lang="en-IN" dirty="0"/>
          </a:p>
        </p:txBody>
      </p:sp>
    </p:spTree>
    <p:extLst>
      <p:ext uri="{BB962C8B-B14F-4D97-AF65-F5344CB8AC3E}">
        <p14:creationId xmlns:p14="http://schemas.microsoft.com/office/powerpoint/2010/main" val="96036208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1221</TotalTime>
  <Words>1839</Words>
  <Application>Microsoft Office PowerPoint</Application>
  <PresentationFormat>Widescreen</PresentationFormat>
  <Paragraphs>268</Paragraphs>
  <Slides>36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Times New Roman</vt:lpstr>
      <vt:lpstr>TimesNewRoman</vt:lpstr>
      <vt:lpstr>Wingdings</vt:lpstr>
      <vt:lpstr>Retrospect</vt:lpstr>
      <vt:lpstr>PowerPoint Presentation</vt:lpstr>
      <vt:lpstr>PowerPoint Presentation</vt:lpstr>
      <vt:lpstr>Problem Definition</vt:lpstr>
      <vt:lpstr>PowerPoint Presentation</vt:lpstr>
      <vt:lpstr>Motivation</vt:lpstr>
      <vt:lpstr>PowerPoint Presentation</vt:lpstr>
      <vt:lpstr>PowerPoint Presentation</vt:lpstr>
      <vt:lpstr>Functional Requirements</vt:lpstr>
      <vt:lpstr>PowerPoint Presentation</vt:lpstr>
      <vt:lpstr>PowerPoint Presentation</vt:lpstr>
      <vt:lpstr>Entity Relationship Diagram</vt:lpstr>
      <vt:lpstr>System Implementation Plan</vt:lpstr>
      <vt:lpstr>4. System Design</vt:lpstr>
      <vt:lpstr>System Architechture</vt:lpstr>
      <vt:lpstr>Data Flow Diagram</vt:lpstr>
      <vt:lpstr>Data Flow Diagram</vt:lpstr>
      <vt:lpstr>Data Flow Diagram</vt:lpstr>
      <vt:lpstr>Analysis Model: SDLC to be Applied</vt:lpstr>
      <vt:lpstr>5. Project plan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Chrome Extension For Detection And Prevention Of Phishing Websites And Related Attacks By Using Machine Learning And Deep Learning</dc:title>
  <dc:creator>Vinayak Jalan</dc:creator>
  <cp:lastModifiedBy>Sainath Sabale</cp:lastModifiedBy>
  <cp:revision>79</cp:revision>
  <dcterms:created xsi:type="dcterms:W3CDTF">2022-12-13T04:23:11Z</dcterms:created>
  <dcterms:modified xsi:type="dcterms:W3CDTF">2023-11-03T07:17:57Z</dcterms:modified>
</cp:coreProperties>
</file>